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8" r:id="rId3"/>
    <p:sldId id="284" r:id="rId4"/>
    <p:sldId id="279" r:id="rId5"/>
    <p:sldId id="282" r:id="rId6"/>
    <p:sldId id="297" r:id="rId7"/>
    <p:sldId id="296" r:id="rId8"/>
    <p:sldId id="287" r:id="rId9"/>
    <p:sldId id="290" r:id="rId10"/>
    <p:sldId id="289" r:id="rId11"/>
    <p:sldId id="293" r:id="rId12"/>
    <p:sldId id="271" r:id="rId13"/>
    <p:sldId id="264" r:id="rId14"/>
    <p:sldId id="272" r:id="rId15"/>
    <p:sldId id="266" r:id="rId16"/>
    <p:sldId id="267" r:id="rId17"/>
    <p:sldId id="268" r:id="rId18"/>
    <p:sldId id="269" r:id="rId19"/>
    <p:sldId id="270" r:id="rId20"/>
    <p:sldId id="273" r:id="rId21"/>
    <p:sldId id="259" r:id="rId22"/>
    <p:sldId id="275" r:id="rId23"/>
    <p:sldId id="294" r:id="rId24"/>
    <p:sldId id="276" r:id="rId25"/>
    <p:sldId id="29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2" autoAdjust="0"/>
    <p:restoredTop sz="76084" autoAdjust="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EBAEC7-3FED-4DD0-9011-C675A52B4508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E90DCC1-7C63-4A5C-A4A1-DF25E758A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8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E39B70-8DB0-4333-AD4A-1F0389EBF90C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Using</a:t>
            </a:r>
            <a:r>
              <a:rPr lang="en-US" baseline="0" dirty="0" smtClean="0"/>
              <a:t> a similar approach, we can find any point on the graph, and more generally to find an algebraic relationship between </a:t>
            </a:r>
            <a:r>
              <a:rPr lang="en-US" i="1" baseline="0" dirty="0" smtClean="0"/>
              <a:t>x</a:t>
            </a:r>
            <a:r>
              <a:rPr lang="en-US" baseline="0" dirty="0" smtClean="0"/>
              <a:t> and </a:t>
            </a:r>
            <a:r>
              <a:rPr lang="en-US" i="1" baseline="0" dirty="0" smtClean="0"/>
              <a:t>y</a:t>
            </a:r>
            <a:r>
              <a:rPr lang="en-US" i="0" baseline="0" dirty="0" smtClean="0"/>
              <a:t> which we call the equation of the line.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The</a:t>
            </a:r>
            <a:r>
              <a:rPr lang="en-US" baseline="0" dirty="0" smtClean="0"/>
              <a:t> problem seems to be that most “real world” relationships are not linear, so even a </a:t>
            </a:r>
            <a:r>
              <a:rPr lang="en-US" i="1" baseline="0" dirty="0" smtClean="0"/>
              <a:t>really thorough </a:t>
            </a:r>
            <a:r>
              <a:rPr lang="en-US" baseline="0" dirty="0" smtClean="0"/>
              <a:t>knowledge of linear functions doesn’t seem to get us very far. 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As it turns out, however, we can parlay our knowledge of linear functions into far-reaching and powerful techniques that can be applied to a really large family of functions that are “locally linear.” 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what do</a:t>
            </a:r>
            <a:r>
              <a:rPr lang="en-US" baseline="0" dirty="0" smtClean="0"/>
              <a:t> I mean by the phrase “locally linear”?  Consider a small portion of this curvy graph. . . 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B5F455-EF4B-4C88-932E-50488EDDC0D0}" type="slidenum">
              <a:rPr lang="en-US"/>
              <a:pPr eaLnBrk="1" hangingPunct="1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1CC52F-83B1-41E4-9829-303D9375450C}" type="slidenum">
              <a:rPr lang="en-US"/>
              <a:pPr eaLnBrk="1" hangingPunct="1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B55E6-6452-4E7C-8B3E-0B076F99A6A6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Interestingly,</a:t>
            </a:r>
            <a:r>
              <a:rPr lang="en-US" baseline="0" dirty="0" smtClean="0"/>
              <a:t> there was nothing special about the place that we chose to zoom in…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27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75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property</a:t>
            </a:r>
            <a:r>
              <a:rPr lang="en-US" baseline="0" dirty="0" smtClean="0"/>
              <a:t> is called “local linearity.”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9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property</a:t>
            </a:r>
            <a:r>
              <a:rPr lang="en-US" baseline="0" dirty="0" smtClean="0"/>
              <a:t> is called “local linearity.”  </a:t>
            </a:r>
          </a:p>
          <a:p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start with an informal definition, which we will make more precise later: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function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said to be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locally linear at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provided that if we "zoom in sufficiently" on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around the point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)),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"looks like a straight line." It is locally linear, provided that it is locally linear at every point.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9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Differentiability is another word for local linearity. 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locally linear at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=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we have a name for the slope of the line that we see when we zoom in on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around the point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)).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number is called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derivative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is denoted, symbolically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’(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7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When you were in high school, you spent </a:t>
            </a:r>
            <a:r>
              <a:rPr lang="en-US" i="1" dirty="0" smtClean="0"/>
              <a:t>a lot </a:t>
            </a:r>
            <a:r>
              <a:rPr lang="en-US" dirty="0" smtClean="0"/>
              <a:t>of time thinking about linear functions. I asked you</a:t>
            </a:r>
            <a:r>
              <a:rPr lang="en-US" baseline="0" dirty="0" smtClean="0"/>
              <a:t> </a:t>
            </a:r>
            <a:r>
              <a:rPr lang="en-US" dirty="0" smtClean="0"/>
              <a:t>to think</a:t>
            </a:r>
            <a:r>
              <a:rPr lang="en-US" baseline="0" dirty="0" smtClean="0"/>
              <a:t> about them again during the last class period.    (It would be completely understandable if your reaction was:  “Oh, no!  Not linear functions </a:t>
            </a:r>
            <a:r>
              <a:rPr lang="en-US" i="1" baseline="0" dirty="0" smtClean="0"/>
              <a:t>AGAIN  </a:t>
            </a:r>
            <a:r>
              <a:rPr lang="en-US" baseline="0" dirty="0" smtClean="0"/>
              <a:t>!!!” If so, I am sorry, but you’re not done with them yet!)  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is reasonable for you to wonder why we spend </a:t>
            </a:r>
            <a:r>
              <a:rPr lang="en-US" i="1" baseline="0" dirty="0" smtClean="0"/>
              <a:t>so</a:t>
            </a:r>
            <a:r>
              <a:rPr lang="en-US" baseline="0" dirty="0" smtClean="0"/>
              <a:t> much time thinking about linear functions.  </a:t>
            </a:r>
            <a:r>
              <a:rPr lang="en-US" dirty="0" smtClean="0"/>
              <a:t>One reason for this is that linear functions are very simple. 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A97B0D-9CFD-49E1-8332-DAF67C49D832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property</a:t>
            </a:r>
            <a:r>
              <a:rPr lang="en-US" baseline="0" dirty="0" smtClean="0"/>
              <a:t> is called “local linearity.”  </a:t>
            </a:r>
          </a:p>
          <a:p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start with an informal definition, which we will make more precise later: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function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said to be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locally linear at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provided that if we "zoom in sufficiently" on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around the point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)),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graph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"looks like a straight line." It is locally linear, provided that it is locally linear at every point.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0DCC1-7C63-4A5C-A4A1-DF25E758A66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Knowing the value of the linear function at a single point and the slope tells us everything there is to know about the function. 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A97B0D-9CFD-49E1-8332-DAF67C49D832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particular,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the slope tells us how a change in the independent variable affects the dependent variable.  Our slope of two-thirds tells us that a change of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</a:t>
            </a:r>
            <a:r>
              <a:rPr lang="en-US" i="1" baseline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in our independent variable elicits a change of two-thirds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</a:t>
            </a:r>
            <a:r>
              <a:rPr lang="en-US" i="1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x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in our dependent variable.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instance, if we increase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4 your should be able to figure out what will happen to our </a:t>
            </a:r>
            <a:r>
              <a:rPr lang="en-US" i="1" baseline="0" dirty="0" smtClean="0"/>
              <a:t>y</a:t>
            </a:r>
            <a:r>
              <a:rPr lang="en-US" baseline="0" dirty="0" smtClean="0"/>
              <a:t>-value.   Will it increase or decrease and by how much?  What is the new y-value?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Likewise, if we decrease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-5, we can predict the resulting change in </a:t>
            </a:r>
            <a:r>
              <a:rPr lang="en-US" i="1" baseline="0" dirty="0" smtClean="0"/>
              <a:t>y</a:t>
            </a:r>
            <a:r>
              <a:rPr lang="en-US" baseline="0" dirty="0" smtClean="0"/>
              <a:t>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instance, if we increase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4 your should be able to figure out what will happen to our </a:t>
            </a:r>
            <a:r>
              <a:rPr lang="en-US" i="1" baseline="0" dirty="0" smtClean="0"/>
              <a:t>y</a:t>
            </a:r>
            <a:r>
              <a:rPr lang="en-US" baseline="0" dirty="0" smtClean="0"/>
              <a:t>-value.   Will it increase or decrease and by how much?  What is the new y-value?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Likewise, if we decrease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-5, we can predict the resulting change in </a:t>
            </a:r>
            <a:r>
              <a:rPr lang="en-US" i="1" baseline="0" dirty="0" smtClean="0"/>
              <a:t>y</a:t>
            </a:r>
            <a:r>
              <a:rPr lang="en-US" baseline="0" dirty="0" smtClean="0"/>
              <a:t>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instance, if we increase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4 your should be able to figure out what will happen to our </a:t>
            </a:r>
            <a:r>
              <a:rPr lang="en-US" i="1" baseline="0" dirty="0" smtClean="0"/>
              <a:t>y</a:t>
            </a:r>
            <a:r>
              <a:rPr lang="en-US" baseline="0" dirty="0" smtClean="0"/>
              <a:t>-value.   Will it increase or decrease and by how much?  What is the new y-value?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Likewise, if we decrease our </a:t>
            </a:r>
            <a:r>
              <a:rPr lang="en-US" i="1" baseline="0" dirty="0" smtClean="0"/>
              <a:t>x</a:t>
            </a:r>
            <a:r>
              <a:rPr lang="en-US" baseline="0" dirty="0" smtClean="0"/>
              <a:t>-value from 1 to -5, we can predict the resulting change in </a:t>
            </a:r>
            <a:r>
              <a:rPr lang="en-US" i="1" baseline="0" dirty="0" smtClean="0"/>
              <a:t>y</a:t>
            </a:r>
            <a:r>
              <a:rPr lang="en-US" baseline="0" dirty="0" smtClean="0"/>
              <a:t>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Going</a:t>
            </a:r>
            <a:r>
              <a:rPr lang="en-US" baseline="0" dirty="0" smtClean="0"/>
              <a:t> from 1 to 4 represents a  change of </a:t>
            </a:r>
            <a:r>
              <a:rPr lang="en-US" baseline="0" dirty="0" smtClean="0">
                <a:sym typeface="Euclid Extra"/>
              </a:rPr>
              <a:t>x=-3 in our x-coordinate.  This will cause our y-coordinate to change by two-thirds x.  Two-thirds of 3 is 2.  Our y-coordinate will increase by 2 from 2 to 4.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With this information and </a:t>
            </a:r>
            <a:r>
              <a:rPr lang="en-US" dirty="0" smtClean="0"/>
              <a:t>the value</a:t>
            </a:r>
            <a:r>
              <a:rPr lang="en-US" baseline="0" dirty="0" smtClean="0"/>
              <a:t> of the function at one point we can find the value of the function at any other point.  </a:t>
            </a: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56316-256E-49D6-88AA-2EC56C827F66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80164-BBEC-4AA8-835D-4DE883752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08B9F-9209-49BA-83C7-23FAB6B05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9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7F136-12AA-4A8B-A855-19A455359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F732-DB08-405B-A0E9-07A480DD3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DEA7-DD08-4192-A042-46C16BDDC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47077-300F-4A9A-8372-5F9CFD413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DFAD0-20E4-4C62-A7A4-4FD8F48B1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3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992FE-0E1F-40F6-A66D-FB84B83CE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7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711D5-023C-4C15-9E60-1261D004E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B63A-B09C-4A1E-990E-934A1C59D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1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81E0-ED2A-40BA-9E97-ED868C6B1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37DC22-7905-4922-B750-3902E86AE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2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0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  <a:solidFill>
            <a:srgbClr val="00CC99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/>
              <a:t>Linearity and Local Linearity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756151" y="3103562"/>
            <a:ext cx="620401" cy="483488"/>
            <a:chOff x="4335557" y="3042662"/>
            <a:chExt cx="620832" cy="483178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0309337"/>
                </p:ext>
              </p:extLst>
            </p:nvPr>
          </p:nvGraphicFramePr>
          <p:xfrm>
            <a:off x="4445214" y="321310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06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5214" y="321310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 from 2 to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400" dirty="0" smtClean="0">
                <a:latin typeface="+mn-lt"/>
              </a:rPr>
              <a:t>. 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687988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7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2607276" y="3135871"/>
            <a:ext cx="2067913" cy="274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57953" y="2587672"/>
            <a:ext cx="10855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  <a:sym typeface="Euclid Extra"/>
              </a:rPr>
              <a:t></a:t>
            </a:r>
            <a:r>
              <a:rPr lang="en-US" sz="2400" i="1" dirty="0" smtClean="0">
                <a:latin typeface="+mn-lt"/>
                <a:sym typeface="Euclid Extra"/>
              </a:rPr>
              <a:t>x= </a:t>
            </a:r>
            <a:r>
              <a:rPr lang="en-US" sz="2400" dirty="0" smtClean="0">
                <a:latin typeface="+mn-lt"/>
                <a:sym typeface="Euclid Extra"/>
              </a:rPr>
              <a:t>-6</a:t>
            </a:r>
            <a:endParaRPr lang="en-US" sz="2400" dirty="0"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578893" y="3212679"/>
            <a:ext cx="92075" cy="1372402"/>
            <a:chOff x="3020218" y="3179754"/>
            <a:chExt cx="92075" cy="1372402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048000" y="3179754"/>
              <a:ext cx="5556" cy="124502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3020218" y="4460081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732037" y="4540687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_______</a:t>
            </a:r>
            <a:r>
              <a:rPr lang="en-US" sz="2400" dirty="0" smtClean="0">
                <a:latin typeface="+mn-lt"/>
              </a:rPr>
              <a:t>from </a:t>
            </a:r>
            <a:r>
              <a:rPr lang="en-US" sz="2400" dirty="0" smtClean="0">
                <a:latin typeface="+mn-lt"/>
              </a:rPr>
              <a:t>2 </a:t>
            </a:r>
            <a:r>
              <a:rPr lang="en-US" sz="2400" dirty="0" smtClean="0">
                <a:latin typeface="+mn-lt"/>
              </a:rPr>
              <a:t>to ___. </a:t>
            </a:r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056159"/>
              </p:ext>
            </p:extLst>
          </p:nvPr>
        </p:nvGraphicFramePr>
        <p:xfrm>
          <a:off x="969662" y="3272377"/>
          <a:ext cx="14001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8" name="Equation" r:id="rId8" imgW="660240" imgH="393480" progId="Equation.DSMT4">
                  <p:embed/>
                </p:oleObj>
              </mc:Choice>
              <mc:Fallback>
                <p:oleObj name="Equation" r:id="rId8" imgW="66024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662" y="3272377"/>
                        <a:ext cx="1400175" cy="7302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47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669805"/>
              </p:ext>
            </p:extLst>
          </p:nvPr>
        </p:nvGraphicFramePr>
        <p:xfrm>
          <a:off x="2670968" y="4581493"/>
          <a:ext cx="8032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9" name="Equation" r:id="rId10" imgW="520560" imgH="203040" progId="Equation.DSMT4">
                  <p:embed/>
                </p:oleObj>
              </mc:Choice>
              <mc:Fallback>
                <p:oleObj name="Equation" r:id="rId10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968" y="4581493"/>
                        <a:ext cx="803275" cy="312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953000" y="2208213"/>
            <a:ext cx="827087" cy="941387"/>
            <a:chOff x="4953000" y="2208213"/>
            <a:chExt cx="827087" cy="941387"/>
          </a:xfrm>
        </p:grpSpPr>
        <p:cxnSp>
          <p:nvCxnSpPr>
            <p:cNvPr id="31" name="Straight Arrow Connector 30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 bwMode="auto">
            <a:xfrm>
              <a:off x="5688012" y="2508188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4779765"/>
                </p:ext>
              </p:extLst>
            </p:nvPr>
          </p:nvGraphicFramePr>
          <p:xfrm>
            <a:off x="5143500" y="2208213"/>
            <a:ext cx="55086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310" name="Equation" r:id="rId12" imgW="355320" imgH="203040" progId="Equation.DSMT4">
                    <p:embed/>
                  </p:oleObj>
                </mc:Choice>
                <mc:Fallback>
                  <p:oleObj name="Equation" r:id="rId12" imgW="355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500" y="2208213"/>
                          <a:ext cx="550863" cy="3127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6222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756151" y="3103562"/>
            <a:ext cx="620401" cy="483488"/>
            <a:chOff x="4335557" y="3042662"/>
            <a:chExt cx="620832" cy="483178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1935562"/>
                </p:ext>
              </p:extLst>
            </p:nvPr>
          </p:nvGraphicFramePr>
          <p:xfrm>
            <a:off x="4445214" y="321310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6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5214" y="321310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 from 2 to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400" dirty="0" smtClean="0">
                <a:latin typeface="+mn-lt"/>
              </a:rPr>
              <a:t>. 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941309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7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H="1">
            <a:off x="2607276" y="3135871"/>
            <a:ext cx="2067913" cy="274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578893" y="3212679"/>
            <a:ext cx="92075" cy="1372402"/>
            <a:chOff x="3020218" y="3179754"/>
            <a:chExt cx="92075" cy="1372402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048000" y="3179754"/>
              <a:ext cx="5556" cy="124502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3020218" y="4460081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849627"/>
              </p:ext>
            </p:extLst>
          </p:nvPr>
        </p:nvGraphicFramePr>
        <p:xfrm>
          <a:off x="2670968" y="4581493"/>
          <a:ext cx="8032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8" name="Equation" r:id="rId8" imgW="520560" imgH="203040" progId="Equation.DSMT4">
                  <p:embed/>
                </p:oleObj>
              </mc:Choice>
              <mc:Fallback>
                <p:oleObj name="Equation" r:id="rId8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968" y="4581493"/>
                        <a:ext cx="803275" cy="312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32037" y="4540687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decrease</a:t>
            </a:r>
            <a:r>
              <a:rPr lang="en-US" sz="2400" dirty="0" smtClean="0">
                <a:latin typeface="+mn-lt"/>
              </a:rPr>
              <a:t> from 2 to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-2</a:t>
            </a:r>
            <a:r>
              <a:rPr lang="en-US" sz="2400" dirty="0" smtClean="0">
                <a:latin typeface="+mn-lt"/>
              </a:rPr>
              <a:t> . 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953000" y="2208213"/>
            <a:ext cx="827087" cy="941387"/>
            <a:chOff x="4953000" y="2208213"/>
            <a:chExt cx="827087" cy="941387"/>
          </a:xfrm>
        </p:grpSpPr>
        <p:cxnSp>
          <p:nvCxnSpPr>
            <p:cNvPr id="23" name="Straight Arrow Connector 22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 bwMode="auto">
            <a:xfrm>
              <a:off x="5688012" y="2508188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4779765"/>
                </p:ext>
              </p:extLst>
            </p:nvPr>
          </p:nvGraphicFramePr>
          <p:xfrm>
            <a:off x="5143500" y="2208213"/>
            <a:ext cx="55086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9" name="Equation" r:id="rId10" imgW="355320" imgH="203040" progId="Equation.DSMT4">
                    <p:embed/>
                  </p:oleObj>
                </mc:Choice>
                <mc:Fallback>
                  <p:oleObj name="Equation" r:id="rId10" imgW="355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500" y="2208213"/>
                          <a:ext cx="550863" cy="3127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8609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 nice curvy graph</a:t>
            </a:r>
          </a:p>
        </p:txBody>
      </p:sp>
      <p:pic>
        <p:nvPicPr>
          <p:cNvPr id="7171" name="Picture 5" descr="graphonly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3276600" y="5638800"/>
          <a:ext cx="2616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5" imgW="2616200" imgH="406400" progId="Equation.DSMT4">
                  <p:embed/>
                </p:oleObj>
              </mc:Choice>
              <mc:Fallback>
                <p:oleObj name="Equation" r:id="rId5" imgW="2616200" imgH="40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38800"/>
                        <a:ext cx="2616200" cy="4064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nice </a:t>
            </a:r>
            <a:r>
              <a:rPr lang="en-US" dirty="0"/>
              <a:t>curvy graph</a:t>
            </a:r>
            <a:endParaRPr lang="en-US" dirty="0" smtClean="0"/>
          </a:p>
        </p:txBody>
      </p:sp>
      <p:pic>
        <p:nvPicPr>
          <p:cNvPr id="8195" name="Picture 8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04800" y="1941513"/>
            <a:ext cx="2133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Consider a small portion of the graph . . .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858000" y="4005263"/>
            <a:ext cx="17684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. . . . shown here in blue.</a:t>
            </a:r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6178550" y="4835525"/>
            <a:ext cx="1150938" cy="949325"/>
          </a:xfrm>
          <a:custGeom>
            <a:avLst/>
            <a:gdLst>
              <a:gd name="T0" fmla="*/ 2147483647 w 725"/>
              <a:gd name="T1" fmla="*/ 0 h 598"/>
              <a:gd name="T2" fmla="*/ 2147483647 w 725"/>
              <a:gd name="T3" fmla="*/ 2147483647 h 598"/>
              <a:gd name="T4" fmla="*/ 2147483647 w 725"/>
              <a:gd name="T5" fmla="*/ 2147483647 h 598"/>
              <a:gd name="T6" fmla="*/ 0 w 725"/>
              <a:gd name="T7" fmla="*/ 2147483647 h 59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5" h="598">
                <a:moveTo>
                  <a:pt x="725" y="0"/>
                </a:moveTo>
                <a:cubicBezTo>
                  <a:pt x="645" y="92"/>
                  <a:pt x="342" y="510"/>
                  <a:pt x="236" y="554"/>
                </a:cubicBezTo>
                <a:cubicBezTo>
                  <a:pt x="130" y="598"/>
                  <a:pt x="131" y="342"/>
                  <a:pt x="92" y="266"/>
                </a:cubicBezTo>
                <a:cubicBezTo>
                  <a:pt x="53" y="190"/>
                  <a:pt x="19" y="131"/>
                  <a:pt x="0" y="9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Zooming</a:t>
            </a:r>
          </a:p>
        </p:txBody>
      </p:sp>
      <p:pic>
        <p:nvPicPr>
          <p:cNvPr id="9219" name="Picture 3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17525" y="1941513"/>
            <a:ext cx="1768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Now “zoom in” on the blue part of the graph. .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0243" name="Picture 9" descr="graph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858000" y="4495800"/>
            <a:ext cx="2057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And repeat the process by zooming in on the part colored in pink.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1267" name="Picture 7" descr="graph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Keep it up. . .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2291" name="Picture 5" descr="graph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nThick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3315" name="Picture 5" descr="graph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“Zooming In”</a:t>
            </a:r>
          </a:p>
        </p:txBody>
      </p:sp>
      <p:pic>
        <p:nvPicPr>
          <p:cNvPr id="14339" name="Picture 5" descr="graphfina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 w="57150" cmpd="thickThin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Behavior</a:t>
            </a:r>
          </a:p>
        </p:txBody>
      </p:sp>
      <p:pic>
        <p:nvPicPr>
          <p:cNvPr id="15363" name="Picture 5" descr="several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7388"/>
            <a:ext cx="3810000" cy="3810000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2581275" y="2009775"/>
            <a:ext cx="466725" cy="1343025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803" name="Group 35"/>
          <p:cNvGrpSpPr>
            <a:grpSpLocks/>
          </p:cNvGrpSpPr>
          <p:nvPr/>
        </p:nvGrpSpPr>
        <p:grpSpPr bwMode="auto">
          <a:xfrm>
            <a:off x="990600" y="914400"/>
            <a:ext cx="1804988" cy="3152775"/>
            <a:chOff x="624" y="576"/>
            <a:chExt cx="1137" cy="1986"/>
          </a:xfrm>
        </p:grpSpPr>
        <p:sp>
          <p:nvSpPr>
            <p:cNvPr id="15390" name="Line 13"/>
            <p:cNvSpPr>
              <a:spLocks noChangeShapeType="1"/>
            </p:cNvSpPr>
            <p:nvPr/>
          </p:nvSpPr>
          <p:spPr bwMode="auto">
            <a:xfrm flipH="1" flipV="1">
              <a:off x="946" y="584"/>
              <a:ext cx="815" cy="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14"/>
            <p:cNvSpPr>
              <a:spLocks noChangeShapeType="1"/>
            </p:cNvSpPr>
            <p:nvPr/>
          </p:nvSpPr>
          <p:spPr bwMode="auto">
            <a:xfrm flipH="1">
              <a:off x="955" y="2107"/>
              <a:ext cx="798" cy="4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Oval 15"/>
            <p:cNvSpPr>
              <a:spLocks noChangeArrowheads="1"/>
            </p:cNvSpPr>
            <p:nvPr/>
          </p:nvSpPr>
          <p:spPr bwMode="auto">
            <a:xfrm>
              <a:off x="624" y="576"/>
              <a:ext cx="560" cy="1986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Freeform 17"/>
            <p:cNvSpPr>
              <a:spLocks/>
            </p:cNvSpPr>
            <p:nvPr/>
          </p:nvSpPr>
          <p:spPr bwMode="auto">
            <a:xfrm>
              <a:off x="823" y="689"/>
              <a:ext cx="238" cy="1829"/>
            </a:xfrm>
            <a:custGeom>
              <a:avLst/>
              <a:gdLst>
                <a:gd name="T0" fmla="*/ 238 w 238"/>
                <a:gd name="T1" fmla="*/ 43 h 1829"/>
                <a:gd name="T2" fmla="*/ 148 w 238"/>
                <a:gd name="T3" fmla="*/ 298 h 1829"/>
                <a:gd name="T4" fmla="*/ 0 w 238"/>
                <a:gd name="T5" fmla="*/ 1829 h 18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8" h="1829">
                  <a:moveTo>
                    <a:pt x="238" y="43"/>
                  </a:moveTo>
                  <a:cubicBezTo>
                    <a:pt x="223" y="84"/>
                    <a:pt x="188" y="0"/>
                    <a:pt x="148" y="298"/>
                  </a:cubicBezTo>
                  <a:cubicBezTo>
                    <a:pt x="108" y="596"/>
                    <a:pt x="31" y="1510"/>
                    <a:pt x="0" y="1829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90" name="Group 22"/>
          <p:cNvGrpSpPr>
            <a:grpSpLocks/>
          </p:cNvGrpSpPr>
          <p:nvPr/>
        </p:nvGrpSpPr>
        <p:grpSpPr bwMode="auto">
          <a:xfrm>
            <a:off x="3367088" y="3221038"/>
            <a:ext cx="762000" cy="1541462"/>
            <a:chOff x="2121" y="2029"/>
            <a:chExt cx="480" cy="971"/>
          </a:xfrm>
        </p:grpSpPr>
        <p:sp>
          <p:nvSpPr>
            <p:cNvPr id="15385" name="Oval 9"/>
            <p:cNvSpPr>
              <a:spLocks noChangeArrowheads="1"/>
            </p:cNvSpPr>
            <p:nvPr/>
          </p:nvSpPr>
          <p:spPr bwMode="auto">
            <a:xfrm>
              <a:off x="2324" y="2029"/>
              <a:ext cx="168" cy="1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Line 18"/>
            <p:cNvSpPr>
              <a:spLocks noChangeShapeType="1"/>
            </p:cNvSpPr>
            <p:nvPr/>
          </p:nvSpPr>
          <p:spPr bwMode="auto">
            <a:xfrm flipH="1">
              <a:off x="2124" y="2085"/>
              <a:ext cx="201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19"/>
            <p:cNvSpPr>
              <a:spLocks noChangeShapeType="1"/>
            </p:cNvSpPr>
            <p:nvPr/>
          </p:nvSpPr>
          <p:spPr bwMode="auto">
            <a:xfrm>
              <a:off x="2496" y="2112"/>
              <a:ext cx="105" cy="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Oval 20"/>
            <p:cNvSpPr>
              <a:spLocks noChangeArrowheads="1"/>
            </p:cNvSpPr>
            <p:nvPr/>
          </p:nvSpPr>
          <p:spPr bwMode="auto">
            <a:xfrm>
              <a:off x="2121" y="2658"/>
              <a:ext cx="480" cy="34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Freeform 21"/>
            <p:cNvSpPr>
              <a:spLocks/>
            </p:cNvSpPr>
            <p:nvPr/>
          </p:nvSpPr>
          <p:spPr bwMode="auto">
            <a:xfrm>
              <a:off x="2220" y="2691"/>
              <a:ext cx="288" cy="273"/>
            </a:xfrm>
            <a:custGeom>
              <a:avLst/>
              <a:gdLst>
                <a:gd name="T0" fmla="*/ 288 w 288"/>
                <a:gd name="T1" fmla="*/ 0 h 273"/>
                <a:gd name="T2" fmla="*/ 177 w 288"/>
                <a:gd name="T3" fmla="*/ 87 h 273"/>
                <a:gd name="T4" fmla="*/ 0 w 288"/>
                <a:gd name="T5" fmla="*/ 273 h 2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273">
                  <a:moveTo>
                    <a:pt x="288" y="0"/>
                  </a:moveTo>
                  <a:cubicBezTo>
                    <a:pt x="269" y="14"/>
                    <a:pt x="225" y="42"/>
                    <a:pt x="177" y="87"/>
                  </a:cubicBezTo>
                  <a:cubicBezTo>
                    <a:pt x="129" y="132"/>
                    <a:pt x="37" y="234"/>
                    <a:pt x="0" y="273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2" name="Group 44"/>
          <p:cNvGrpSpPr>
            <a:grpSpLocks/>
          </p:cNvGrpSpPr>
          <p:nvPr/>
        </p:nvGrpSpPr>
        <p:grpSpPr bwMode="auto">
          <a:xfrm>
            <a:off x="5024438" y="2976563"/>
            <a:ext cx="476250" cy="990600"/>
            <a:chOff x="3165" y="1875"/>
            <a:chExt cx="300" cy="624"/>
          </a:xfrm>
        </p:grpSpPr>
        <p:sp>
          <p:nvSpPr>
            <p:cNvPr id="15380" name="Oval 24"/>
            <p:cNvSpPr>
              <a:spLocks noChangeArrowheads="1"/>
            </p:cNvSpPr>
            <p:nvPr/>
          </p:nvSpPr>
          <p:spPr bwMode="auto">
            <a:xfrm>
              <a:off x="3292" y="1875"/>
              <a:ext cx="105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5"/>
            <p:cNvSpPr>
              <a:spLocks noChangeShapeType="1"/>
            </p:cNvSpPr>
            <p:nvPr/>
          </p:nvSpPr>
          <p:spPr bwMode="auto">
            <a:xfrm flipH="1">
              <a:off x="3165" y="1911"/>
              <a:ext cx="128" cy="4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6"/>
            <p:cNvSpPr>
              <a:spLocks noChangeShapeType="1"/>
            </p:cNvSpPr>
            <p:nvPr/>
          </p:nvSpPr>
          <p:spPr bwMode="auto">
            <a:xfrm>
              <a:off x="3399" y="1928"/>
              <a:ext cx="66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Oval 27"/>
            <p:cNvSpPr>
              <a:spLocks noChangeArrowheads="1"/>
            </p:cNvSpPr>
            <p:nvPr/>
          </p:nvSpPr>
          <p:spPr bwMode="auto">
            <a:xfrm>
              <a:off x="3165" y="2279"/>
              <a:ext cx="300" cy="2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Freeform 28"/>
            <p:cNvSpPr>
              <a:spLocks/>
            </p:cNvSpPr>
            <p:nvPr/>
          </p:nvSpPr>
          <p:spPr bwMode="auto">
            <a:xfrm>
              <a:off x="3171" y="2343"/>
              <a:ext cx="279" cy="63"/>
            </a:xfrm>
            <a:custGeom>
              <a:avLst/>
              <a:gdLst>
                <a:gd name="T0" fmla="*/ 279 w 279"/>
                <a:gd name="T1" fmla="*/ 0 h 63"/>
                <a:gd name="T2" fmla="*/ 165 w 279"/>
                <a:gd name="T3" fmla="*/ 30 h 63"/>
                <a:gd name="T4" fmla="*/ 0 w 279"/>
                <a:gd name="T5" fmla="*/ 6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" h="63">
                  <a:moveTo>
                    <a:pt x="279" y="0"/>
                  </a:moveTo>
                  <a:cubicBezTo>
                    <a:pt x="261" y="5"/>
                    <a:pt x="211" y="20"/>
                    <a:pt x="165" y="30"/>
                  </a:cubicBezTo>
                  <a:cubicBezTo>
                    <a:pt x="119" y="40"/>
                    <a:pt x="34" y="56"/>
                    <a:pt x="0" y="63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1" name="Group 43"/>
          <p:cNvGrpSpPr>
            <a:grpSpLocks/>
          </p:cNvGrpSpPr>
          <p:nvPr/>
        </p:nvGrpSpPr>
        <p:grpSpPr bwMode="auto">
          <a:xfrm>
            <a:off x="4291013" y="2952750"/>
            <a:ext cx="457200" cy="923925"/>
            <a:chOff x="2703" y="1860"/>
            <a:chExt cx="288" cy="582"/>
          </a:xfrm>
        </p:grpSpPr>
        <p:sp>
          <p:nvSpPr>
            <p:cNvPr id="15375" name="Oval 30"/>
            <p:cNvSpPr>
              <a:spLocks noChangeArrowheads="1"/>
            </p:cNvSpPr>
            <p:nvPr/>
          </p:nvSpPr>
          <p:spPr bwMode="auto">
            <a:xfrm>
              <a:off x="2825" y="1860"/>
              <a:ext cx="101" cy="9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31"/>
            <p:cNvSpPr>
              <a:spLocks noChangeShapeType="1"/>
            </p:cNvSpPr>
            <p:nvPr/>
          </p:nvSpPr>
          <p:spPr bwMode="auto">
            <a:xfrm flipH="1">
              <a:off x="2705" y="1894"/>
              <a:ext cx="120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32"/>
            <p:cNvSpPr>
              <a:spLocks noChangeShapeType="1"/>
            </p:cNvSpPr>
            <p:nvPr/>
          </p:nvSpPr>
          <p:spPr bwMode="auto">
            <a:xfrm>
              <a:off x="2928" y="1910"/>
              <a:ext cx="63" cy="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Oval 33"/>
            <p:cNvSpPr>
              <a:spLocks noChangeArrowheads="1"/>
            </p:cNvSpPr>
            <p:nvPr/>
          </p:nvSpPr>
          <p:spPr bwMode="auto">
            <a:xfrm>
              <a:off x="2703" y="2237"/>
              <a:ext cx="288" cy="20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Freeform 34"/>
            <p:cNvSpPr>
              <a:spLocks/>
            </p:cNvSpPr>
            <p:nvPr/>
          </p:nvSpPr>
          <p:spPr bwMode="auto">
            <a:xfrm>
              <a:off x="2709" y="2336"/>
              <a:ext cx="282" cy="4"/>
            </a:xfrm>
            <a:custGeom>
              <a:avLst/>
              <a:gdLst>
                <a:gd name="T0" fmla="*/ 282 w 282"/>
                <a:gd name="T1" fmla="*/ 1 h 4"/>
                <a:gd name="T2" fmla="*/ 141 w 282"/>
                <a:gd name="T3" fmla="*/ 1 h 4"/>
                <a:gd name="T4" fmla="*/ 0 w 282"/>
                <a:gd name="T5" fmla="*/ 4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2" h="4">
                  <a:moveTo>
                    <a:pt x="282" y="1"/>
                  </a:moveTo>
                  <a:cubicBezTo>
                    <a:pt x="259" y="1"/>
                    <a:pt x="188" y="0"/>
                    <a:pt x="141" y="1"/>
                  </a:cubicBezTo>
                  <a:cubicBezTo>
                    <a:pt x="94" y="2"/>
                    <a:pt x="29" y="4"/>
                    <a:pt x="0" y="4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810" name="Group 42"/>
          <p:cNvGrpSpPr>
            <a:grpSpLocks/>
          </p:cNvGrpSpPr>
          <p:nvPr/>
        </p:nvGrpSpPr>
        <p:grpSpPr bwMode="auto">
          <a:xfrm>
            <a:off x="5791200" y="3214688"/>
            <a:ext cx="2035175" cy="2716212"/>
            <a:chOff x="3648" y="2025"/>
            <a:chExt cx="1282" cy="1711"/>
          </a:xfrm>
        </p:grpSpPr>
        <p:sp>
          <p:nvSpPr>
            <p:cNvPr id="15370" name="Oval 6"/>
            <p:cNvSpPr>
              <a:spLocks noChangeArrowheads="1"/>
            </p:cNvSpPr>
            <p:nvPr/>
          </p:nvSpPr>
          <p:spPr bwMode="auto">
            <a:xfrm>
              <a:off x="3648" y="2592"/>
              <a:ext cx="288" cy="747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Line 37"/>
            <p:cNvSpPr>
              <a:spLocks noChangeShapeType="1"/>
            </p:cNvSpPr>
            <p:nvPr/>
          </p:nvSpPr>
          <p:spPr bwMode="auto">
            <a:xfrm flipV="1">
              <a:off x="3769" y="2032"/>
              <a:ext cx="839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38"/>
            <p:cNvSpPr>
              <a:spLocks noChangeShapeType="1"/>
            </p:cNvSpPr>
            <p:nvPr/>
          </p:nvSpPr>
          <p:spPr bwMode="auto">
            <a:xfrm>
              <a:off x="3801" y="3344"/>
              <a:ext cx="798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Oval 39"/>
            <p:cNvSpPr>
              <a:spLocks noChangeArrowheads="1"/>
            </p:cNvSpPr>
            <p:nvPr/>
          </p:nvSpPr>
          <p:spPr bwMode="auto">
            <a:xfrm flipH="1">
              <a:off x="4370" y="2025"/>
              <a:ext cx="560" cy="1711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Freeform 40"/>
            <p:cNvSpPr>
              <a:spLocks/>
            </p:cNvSpPr>
            <p:nvPr/>
          </p:nvSpPr>
          <p:spPr bwMode="auto">
            <a:xfrm>
              <a:off x="4509" y="2131"/>
              <a:ext cx="222" cy="1567"/>
            </a:xfrm>
            <a:custGeom>
              <a:avLst/>
              <a:gdLst>
                <a:gd name="T0" fmla="*/ 0 w 222"/>
                <a:gd name="T1" fmla="*/ 0 h 1567"/>
                <a:gd name="T2" fmla="*/ 58 w 222"/>
                <a:gd name="T3" fmla="*/ 280 h 1567"/>
                <a:gd name="T4" fmla="*/ 222 w 222"/>
                <a:gd name="T5" fmla="*/ 1567 h 15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2" h="1567">
                  <a:moveTo>
                    <a:pt x="0" y="0"/>
                  </a:moveTo>
                  <a:cubicBezTo>
                    <a:pt x="8" y="47"/>
                    <a:pt x="21" y="19"/>
                    <a:pt x="58" y="280"/>
                  </a:cubicBezTo>
                  <a:cubicBezTo>
                    <a:pt x="95" y="541"/>
                    <a:pt x="188" y="1299"/>
                    <a:pt x="222" y="1567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845313"/>
              </p:ext>
            </p:extLst>
          </p:nvPr>
        </p:nvGraphicFramePr>
        <p:xfrm>
          <a:off x="3276600" y="5638800"/>
          <a:ext cx="2616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5" imgW="2616120" imgH="406080" progId="Equation.DSMT4">
                  <p:embed/>
                </p:oleObj>
              </mc:Choice>
              <mc:Fallback>
                <p:oleObj name="Equation" r:id="rId5" imgW="2616120" imgH="406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638800"/>
                        <a:ext cx="2616200" cy="4064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457200" y="2819400"/>
            <a:ext cx="83058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general.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When we zoom in on a “sufficiently nice” function, we see a straight line.</a:t>
            </a: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762000" y="3048000"/>
            <a:ext cx="3276600" cy="2400300"/>
          </a:xfrm>
          <a:custGeom>
            <a:avLst/>
            <a:gdLst>
              <a:gd name="T0" fmla="*/ 0 w 2064"/>
              <a:gd name="T1" fmla="*/ 2147483647 h 1512"/>
              <a:gd name="T2" fmla="*/ 2147483647 w 2064"/>
              <a:gd name="T3" fmla="*/ 2147483647 h 1512"/>
              <a:gd name="T4" fmla="*/ 2147483647 w 2064"/>
              <a:gd name="T5" fmla="*/ 2147483647 h 1512"/>
              <a:gd name="T6" fmla="*/ 2147483647 w 2064"/>
              <a:gd name="T7" fmla="*/ 2147483647 h 1512"/>
              <a:gd name="T8" fmla="*/ 2147483647 w 2064"/>
              <a:gd name="T9" fmla="*/ 2147483647 h 1512"/>
              <a:gd name="T10" fmla="*/ 2147483647 w 2064"/>
              <a:gd name="T11" fmla="*/ 2147483647 h 1512"/>
              <a:gd name="T12" fmla="*/ 2147483647 w 2064"/>
              <a:gd name="T13" fmla="*/ 2147483647 h 1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64" h="1512">
                <a:moveTo>
                  <a:pt x="0" y="688"/>
                </a:moveTo>
                <a:cubicBezTo>
                  <a:pt x="152" y="1100"/>
                  <a:pt x="304" y="1512"/>
                  <a:pt x="480" y="1504"/>
                </a:cubicBezTo>
                <a:cubicBezTo>
                  <a:pt x="656" y="1496"/>
                  <a:pt x="920" y="856"/>
                  <a:pt x="1056" y="640"/>
                </a:cubicBezTo>
                <a:cubicBezTo>
                  <a:pt x="1192" y="424"/>
                  <a:pt x="1208" y="304"/>
                  <a:pt x="1296" y="208"/>
                </a:cubicBezTo>
                <a:cubicBezTo>
                  <a:pt x="1384" y="112"/>
                  <a:pt x="1504" y="0"/>
                  <a:pt x="1584" y="64"/>
                </a:cubicBezTo>
                <a:cubicBezTo>
                  <a:pt x="1664" y="128"/>
                  <a:pt x="1696" y="440"/>
                  <a:pt x="1776" y="592"/>
                </a:cubicBezTo>
                <a:cubicBezTo>
                  <a:pt x="1856" y="744"/>
                  <a:pt x="2016" y="912"/>
                  <a:pt x="2064" y="97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057400" y="4267200"/>
            <a:ext cx="3810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181600" y="3810000"/>
            <a:ext cx="2438400" cy="1905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6019800" y="3886200"/>
            <a:ext cx="914400" cy="1752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2247900" y="3781425"/>
            <a:ext cx="4152900" cy="1962150"/>
            <a:chOff x="1416" y="2382"/>
            <a:chExt cx="2616" cy="1236"/>
          </a:xfrm>
        </p:grpSpPr>
        <p:cxnSp>
          <p:nvCxnSpPr>
            <p:cNvPr id="16395" name="AutoShape 10"/>
            <p:cNvCxnSpPr>
              <a:cxnSpLocks noChangeShapeType="1"/>
              <a:stCxn id="15366" idx="0"/>
              <a:endCxn id="15368" idx="0"/>
            </p:cNvCxnSpPr>
            <p:nvPr/>
          </p:nvCxnSpPr>
          <p:spPr bwMode="auto">
            <a:xfrm rot="-5400000">
              <a:off x="2575" y="1223"/>
              <a:ext cx="297" cy="2616"/>
            </a:xfrm>
            <a:prstGeom prst="curvedConnector3">
              <a:avLst>
                <a:gd name="adj1" fmla="val 142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396" name="AutoShape 11"/>
            <p:cNvCxnSpPr>
              <a:cxnSpLocks noChangeShapeType="1"/>
              <a:stCxn id="15366" idx="4"/>
              <a:endCxn id="15368" idx="4"/>
            </p:cNvCxnSpPr>
            <p:nvPr/>
          </p:nvCxnSpPr>
          <p:spPr bwMode="auto">
            <a:xfrm rot="16200000" flipH="1">
              <a:off x="2359" y="1946"/>
              <a:ext cx="729" cy="2616"/>
            </a:xfrm>
            <a:prstGeom prst="curvedConnector3">
              <a:avLst>
                <a:gd name="adj1" fmla="val 11728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378" name="Freeform 18"/>
          <p:cNvSpPr>
            <a:spLocks/>
          </p:cNvSpPr>
          <p:nvPr/>
        </p:nvSpPr>
        <p:spPr bwMode="auto">
          <a:xfrm>
            <a:off x="2176463" y="4281488"/>
            <a:ext cx="142875" cy="261937"/>
          </a:xfrm>
          <a:custGeom>
            <a:avLst/>
            <a:gdLst>
              <a:gd name="T0" fmla="*/ 2147483647 w 90"/>
              <a:gd name="T1" fmla="*/ 0 h 165"/>
              <a:gd name="T2" fmla="*/ 0 w 90"/>
              <a:gd name="T3" fmla="*/ 2147483647 h 1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165">
                <a:moveTo>
                  <a:pt x="90" y="0"/>
                </a:moveTo>
                <a:cubicBezTo>
                  <a:pt x="75" y="27"/>
                  <a:pt x="19" y="131"/>
                  <a:pt x="0" y="165"/>
                </a:cubicBezTo>
              </a:path>
            </a:pathLst>
          </a:cu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 animBg="1"/>
      <p:bldP spid="15363" grpId="0" build="p"/>
      <p:bldP spid="15364" grpId="0" animBg="1"/>
      <p:bldP spid="15366" grpId="0" animBg="1"/>
      <p:bldP spid="15368" grpId="0" animBg="1"/>
      <p:bldP spid="15369" grpId="0" animBg="1"/>
      <p:bldP spid="153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2819400"/>
            <a:ext cx="83058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Freeform 5"/>
          <p:cNvSpPr>
            <a:spLocks/>
          </p:cNvSpPr>
          <p:nvPr/>
        </p:nvSpPr>
        <p:spPr bwMode="auto">
          <a:xfrm>
            <a:off x="762000" y="3048000"/>
            <a:ext cx="3276600" cy="2400300"/>
          </a:xfrm>
          <a:custGeom>
            <a:avLst/>
            <a:gdLst>
              <a:gd name="T0" fmla="*/ 0 w 2064"/>
              <a:gd name="T1" fmla="*/ 2147483647 h 1512"/>
              <a:gd name="T2" fmla="*/ 2147483647 w 2064"/>
              <a:gd name="T3" fmla="*/ 2147483647 h 1512"/>
              <a:gd name="T4" fmla="*/ 2147483647 w 2064"/>
              <a:gd name="T5" fmla="*/ 2147483647 h 1512"/>
              <a:gd name="T6" fmla="*/ 2147483647 w 2064"/>
              <a:gd name="T7" fmla="*/ 2147483647 h 1512"/>
              <a:gd name="T8" fmla="*/ 2147483647 w 2064"/>
              <a:gd name="T9" fmla="*/ 2147483647 h 1512"/>
              <a:gd name="T10" fmla="*/ 2147483647 w 2064"/>
              <a:gd name="T11" fmla="*/ 2147483647 h 1512"/>
              <a:gd name="T12" fmla="*/ 2147483647 w 2064"/>
              <a:gd name="T13" fmla="*/ 2147483647 h 1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64" h="1512">
                <a:moveTo>
                  <a:pt x="0" y="688"/>
                </a:moveTo>
                <a:cubicBezTo>
                  <a:pt x="152" y="1100"/>
                  <a:pt x="304" y="1512"/>
                  <a:pt x="480" y="1504"/>
                </a:cubicBezTo>
                <a:cubicBezTo>
                  <a:pt x="656" y="1496"/>
                  <a:pt x="920" y="856"/>
                  <a:pt x="1056" y="640"/>
                </a:cubicBezTo>
                <a:cubicBezTo>
                  <a:pt x="1192" y="424"/>
                  <a:pt x="1208" y="304"/>
                  <a:pt x="1296" y="208"/>
                </a:cubicBezTo>
                <a:cubicBezTo>
                  <a:pt x="1384" y="112"/>
                  <a:pt x="1504" y="0"/>
                  <a:pt x="1584" y="64"/>
                </a:cubicBezTo>
                <a:cubicBezTo>
                  <a:pt x="1664" y="128"/>
                  <a:pt x="1696" y="440"/>
                  <a:pt x="1776" y="592"/>
                </a:cubicBezTo>
                <a:cubicBezTo>
                  <a:pt x="1856" y="744"/>
                  <a:pt x="2016" y="912"/>
                  <a:pt x="2064" y="97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Oval 6"/>
          <p:cNvSpPr>
            <a:spLocks noChangeArrowheads="1"/>
          </p:cNvSpPr>
          <p:nvPr/>
        </p:nvSpPr>
        <p:spPr bwMode="auto">
          <a:xfrm>
            <a:off x="2057400" y="4267200"/>
            <a:ext cx="3810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5181600" y="3810000"/>
            <a:ext cx="2438400" cy="1905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 flipV="1">
            <a:off x="6019800" y="3886200"/>
            <a:ext cx="914400" cy="1752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5" name="Group 9"/>
          <p:cNvGrpSpPr>
            <a:grpSpLocks/>
          </p:cNvGrpSpPr>
          <p:nvPr/>
        </p:nvGrpSpPr>
        <p:grpSpPr bwMode="auto">
          <a:xfrm>
            <a:off x="2247900" y="3781425"/>
            <a:ext cx="4152900" cy="1962150"/>
            <a:chOff x="1416" y="2382"/>
            <a:chExt cx="2616" cy="1236"/>
          </a:xfrm>
        </p:grpSpPr>
        <p:cxnSp>
          <p:nvCxnSpPr>
            <p:cNvPr id="17418" name="AutoShape 10"/>
            <p:cNvCxnSpPr>
              <a:cxnSpLocks noChangeShapeType="1"/>
              <a:stCxn id="17412" idx="0"/>
              <a:endCxn id="17413" idx="0"/>
            </p:cNvCxnSpPr>
            <p:nvPr/>
          </p:nvCxnSpPr>
          <p:spPr bwMode="auto">
            <a:xfrm rot="-5400000">
              <a:off x="2575" y="1223"/>
              <a:ext cx="297" cy="2616"/>
            </a:xfrm>
            <a:prstGeom prst="curvedConnector3">
              <a:avLst>
                <a:gd name="adj1" fmla="val 142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19" name="AutoShape 11"/>
            <p:cNvCxnSpPr>
              <a:cxnSpLocks noChangeShapeType="1"/>
              <a:stCxn id="17412" idx="4"/>
              <a:endCxn id="17413" idx="4"/>
            </p:cNvCxnSpPr>
            <p:nvPr/>
          </p:nvCxnSpPr>
          <p:spPr bwMode="auto">
            <a:xfrm rot="16200000" flipH="1">
              <a:off x="2359" y="1946"/>
              <a:ext cx="729" cy="2616"/>
            </a:xfrm>
            <a:prstGeom prst="curvedConnector3">
              <a:avLst>
                <a:gd name="adj1" fmla="val 11728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416" name="Freeform 12"/>
          <p:cNvSpPr>
            <a:spLocks/>
          </p:cNvSpPr>
          <p:nvPr/>
        </p:nvSpPr>
        <p:spPr bwMode="auto">
          <a:xfrm>
            <a:off x="2176463" y="4281488"/>
            <a:ext cx="142875" cy="261937"/>
          </a:xfrm>
          <a:custGeom>
            <a:avLst/>
            <a:gdLst>
              <a:gd name="T0" fmla="*/ 2147483647 w 90"/>
              <a:gd name="T1" fmla="*/ 0 h 165"/>
              <a:gd name="T2" fmla="*/ 0 w 90"/>
              <a:gd name="T3" fmla="*/ 2147483647 h 1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165">
                <a:moveTo>
                  <a:pt x="90" y="0"/>
                </a:moveTo>
                <a:cubicBezTo>
                  <a:pt x="75" y="27"/>
                  <a:pt x="19" y="131"/>
                  <a:pt x="0" y="165"/>
                </a:cubicBezTo>
              </a:path>
            </a:pathLst>
          </a:cu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552950" cy="2855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Local Linearity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09506" y="1356916"/>
            <a:ext cx="5191125" cy="2286000"/>
            <a:chOff x="457200" y="2819400"/>
            <a:chExt cx="8305800" cy="3657600"/>
          </a:xfrm>
        </p:grpSpPr>
        <p:sp>
          <p:nvSpPr>
            <p:cNvPr id="17410" name="Rectangle 2"/>
            <p:cNvSpPr>
              <a:spLocks noChangeArrowheads="1"/>
            </p:cNvSpPr>
            <p:nvPr/>
          </p:nvSpPr>
          <p:spPr bwMode="auto">
            <a:xfrm>
              <a:off x="457200" y="2819400"/>
              <a:ext cx="8305800" cy="3657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11" name="Freeform 5"/>
            <p:cNvSpPr>
              <a:spLocks/>
            </p:cNvSpPr>
            <p:nvPr/>
          </p:nvSpPr>
          <p:spPr bwMode="auto">
            <a:xfrm>
              <a:off x="762000" y="3048000"/>
              <a:ext cx="3276600" cy="2400300"/>
            </a:xfrm>
            <a:custGeom>
              <a:avLst/>
              <a:gdLst>
                <a:gd name="T0" fmla="*/ 0 w 2064"/>
                <a:gd name="T1" fmla="*/ 2147483647 h 1512"/>
                <a:gd name="T2" fmla="*/ 2147483647 w 2064"/>
                <a:gd name="T3" fmla="*/ 2147483647 h 1512"/>
                <a:gd name="T4" fmla="*/ 2147483647 w 2064"/>
                <a:gd name="T5" fmla="*/ 2147483647 h 1512"/>
                <a:gd name="T6" fmla="*/ 2147483647 w 2064"/>
                <a:gd name="T7" fmla="*/ 2147483647 h 1512"/>
                <a:gd name="T8" fmla="*/ 2147483647 w 2064"/>
                <a:gd name="T9" fmla="*/ 2147483647 h 1512"/>
                <a:gd name="T10" fmla="*/ 2147483647 w 2064"/>
                <a:gd name="T11" fmla="*/ 2147483647 h 1512"/>
                <a:gd name="T12" fmla="*/ 2147483647 w 2064"/>
                <a:gd name="T13" fmla="*/ 2147483647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64" h="1512">
                  <a:moveTo>
                    <a:pt x="0" y="688"/>
                  </a:moveTo>
                  <a:cubicBezTo>
                    <a:pt x="152" y="1100"/>
                    <a:pt x="304" y="1512"/>
                    <a:pt x="480" y="1504"/>
                  </a:cubicBezTo>
                  <a:cubicBezTo>
                    <a:pt x="656" y="1496"/>
                    <a:pt x="920" y="856"/>
                    <a:pt x="1056" y="640"/>
                  </a:cubicBezTo>
                  <a:cubicBezTo>
                    <a:pt x="1192" y="424"/>
                    <a:pt x="1208" y="304"/>
                    <a:pt x="1296" y="208"/>
                  </a:cubicBezTo>
                  <a:cubicBezTo>
                    <a:pt x="1384" y="112"/>
                    <a:pt x="1504" y="0"/>
                    <a:pt x="1584" y="64"/>
                  </a:cubicBezTo>
                  <a:cubicBezTo>
                    <a:pt x="1664" y="128"/>
                    <a:pt x="1696" y="440"/>
                    <a:pt x="1776" y="592"/>
                  </a:cubicBezTo>
                  <a:cubicBezTo>
                    <a:pt x="1856" y="744"/>
                    <a:pt x="2016" y="912"/>
                    <a:pt x="2064" y="976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Oval 6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04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Oval 7"/>
            <p:cNvSpPr>
              <a:spLocks noChangeArrowheads="1"/>
            </p:cNvSpPr>
            <p:nvPr/>
          </p:nvSpPr>
          <p:spPr bwMode="auto">
            <a:xfrm>
              <a:off x="5181600" y="3810000"/>
              <a:ext cx="2438400" cy="19050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Line 8"/>
            <p:cNvSpPr>
              <a:spLocks noChangeShapeType="1"/>
            </p:cNvSpPr>
            <p:nvPr/>
          </p:nvSpPr>
          <p:spPr bwMode="auto">
            <a:xfrm flipV="1">
              <a:off x="6019800" y="3886200"/>
              <a:ext cx="914400" cy="1752600"/>
            </a:xfrm>
            <a:prstGeom prst="line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5" name="Group 9"/>
            <p:cNvGrpSpPr>
              <a:grpSpLocks/>
            </p:cNvGrpSpPr>
            <p:nvPr/>
          </p:nvGrpSpPr>
          <p:grpSpPr bwMode="auto">
            <a:xfrm>
              <a:off x="2247900" y="3781425"/>
              <a:ext cx="4152900" cy="1962150"/>
              <a:chOff x="1416" y="2382"/>
              <a:chExt cx="2616" cy="1236"/>
            </a:xfrm>
          </p:grpSpPr>
          <p:cxnSp>
            <p:nvCxnSpPr>
              <p:cNvPr id="17418" name="AutoShape 10"/>
              <p:cNvCxnSpPr>
                <a:cxnSpLocks noChangeShapeType="1"/>
                <a:stCxn id="17412" idx="0"/>
                <a:endCxn id="17413" idx="0"/>
              </p:cNvCxnSpPr>
              <p:nvPr/>
            </p:nvCxnSpPr>
            <p:spPr bwMode="auto">
              <a:xfrm rot="-5400000">
                <a:off x="2575" y="1223"/>
                <a:ext cx="297" cy="2616"/>
              </a:xfrm>
              <a:prstGeom prst="curvedConnector3">
                <a:avLst>
                  <a:gd name="adj1" fmla="val 14242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9" name="AutoShape 11"/>
              <p:cNvCxnSpPr>
                <a:cxnSpLocks noChangeShapeType="1"/>
                <a:stCxn id="17412" idx="4"/>
                <a:endCxn id="17413" idx="4"/>
              </p:cNvCxnSpPr>
              <p:nvPr/>
            </p:nvCxnSpPr>
            <p:spPr bwMode="auto">
              <a:xfrm rot="16200000" flipH="1">
                <a:off x="2359" y="1946"/>
                <a:ext cx="729" cy="2616"/>
              </a:xfrm>
              <a:prstGeom prst="curvedConnector3">
                <a:avLst>
                  <a:gd name="adj1" fmla="val 11728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416" name="Freeform 12"/>
            <p:cNvSpPr>
              <a:spLocks/>
            </p:cNvSpPr>
            <p:nvPr/>
          </p:nvSpPr>
          <p:spPr bwMode="auto">
            <a:xfrm>
              <a:off x="2176463" y="4281488"/>
              <a:ext cx="142875" cy="261937"/>
            </a:xfrm>
            <a:custGeom>
              <a:avLst/>
              <a:gdLst>
                <a:gd name="T0" fmla="*/ 2147483647 w 90"/>
                <a:gd name="T1" fmla="*/ 0 h 165"/>
                <a:gd name="T2" fmla="*/ 0 w 90"/>
                <a:gd name="T3" fmla="*/ 2147483647 h 1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" h="165">
                  <a:moveTo>
                    <a:pt x="90" y="0"/>
                  </a:moveTo>
                  <a:cubicBezTo>
                    <a:pt x="75" y="27"/>
                    <a:pt x="19" y="131"/>
                    <a:pt x="0" y="165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71600" y="4572000"/>
            <a:ext cx="7263202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n-lt"/>
              </a:rPr>
              <a:t>Informal Definition</a:t>
            </a:r>
            <a:r>
              <a:rPr lang="en-US" sz="2400" dirty="0" smtClean="0">
                <a:latin typeface="+mn-lt"/>
              </a:rPr>
              <a:t>:  A </a:t>
            </a:r>
            <a:r>
              <a:rPr lang="en-US" sz="2400" dirty="0">
                <a:latin typeface="+mn-lt"/>
              </a:rPr>
              <a:t>function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 is said to be </a:t>
            </a:r>
            <a:r>
              <a:rPr lang="en-US" sz="2400" b="1" dirty="0">
                <a:latin typeface="+mn-lt"/>
              </a:rPr>
              <a:t>locally linear at </a:t>
            </a:r>
            <a:r>
              <a:rPr lang="en-US" sz="2400" b="1" i="1" dirty="0">
                <a:latin typeface="+mn-lt"/>
                <a:cs typeface="Times New Roman" pitchFamily="18" charset="0"/>
              </a:rPr>
              <a:t>x </a:t>
            </a:r>
            <a:r>
              <a:rPr lang="en-US" sz="2400" b="1" dirty="0">
                <a:latin typeface="+mn-lt"/>
                <a:cs typeface="Times New Roman" pitchFamily="18" charset="0"/>
              </a:rPr>
              <a:t>= </a:t>
            </a:r>
            <a:r>
              <a:rPr lang="en-US" sz="2400" b="1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</a:rPr>
              <a:t>, provided that if we "zoom in </a:t>
            </a:r>
            <a:r>
              <a:rPr lang="en-US" sz="2400" dirty="0" smtClean="0">
                <a:latin typeface="+mn-lt"/>
              </a:rPr>
              <a:t>sufficiently far" </a:t>
            </a:r>
            <a:r>
              <a:rPr lang="en-US" sz="2400" dirty="0">
                <a:latin typeface="+mn-lt"/>
              </a:rPr>
              <a:t>on the graph of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latin typeface="+mn-lt"/>
              </a:rPr>
              <a:t>around the point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, </a:t>
            </a:r>
            <a:r>
              <a:rPr lang="en-US" sz="2400" i="1" dirty="0">
                <a:latin typeface="+mn-lt"/>
                <a:cs typeface="Times New Roman" pitchFamily="18" charset="0"/>
              </a:rPr>
              <a:t>f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)),</a:t>
            </a:r>
            <a:r>
              <a:rPr lang="en-US" sz="2400" dirty="0">
                <a:latin typeface="+mn-lt"/>
              </a:rPr>
              <a:t> the graph of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</a:rPr>
              <a:t>  "looks like a straight line." It is locally linear, provided that it is locally linear at every point.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Linearity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12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819400"/>
            <a:ext cx="83058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762000" y="3048000"/>
            <a:ext cx="3276600" cy="2400300"/>
          </a:xfrm>
          <a:custGeom>
            <a:avLst/>
            <a:gdLst>
              <a:gd name="T0" fmla="*/ 0 w 2064"/>
              <a:gd name="T1" fmla="*/ 2147483647 h 1512"/>
              <a:gd name="T2" fmla="*/ 2147483647 w 2064"/>
              <a:gd name="T3" fmla="*/ 2147483647 h 1512"/>
              <a:gd name="T4" fmla="*/ 2147483647 w 2064"/>
              <a:gd name="T5" fmla="*/ 2147483647 h 1512"/>
              <a:gd name="T6" fmla="*/ 2147483647 w 2064"/>
              <a:gd name="T7" fmla="*/ 2147483647 h 1512"/>
              <a:gd name="T8" fmla="*/ 2147483647 w 2064"/>
              <a:gd name="T9" fmla="*/ 2147483647 h 1512"/>
              <a:gd name="T10" fmla="*/ 2147483647 w 2064"/>
              <a:gd name="T11" fmla="*/ 2147483647 h 1512"/>
              <a:gd name="T12" fmla="*/ 2147483647 w 2064"/>
              <a:gd name="T13" fmla="*/ 2147483647 h 1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64" h="1512">
                <a:moveTo>
                  <a:pt x="0" y="688"/>
                </a:moveTo>
                <a:cubicBezTo>
                  <a:pt x="152" y="1100"/>
                  <a:pt x="304" y="1512"/>
                  <a:pt x="480" y="1504"/>
                </a:cubicBezTo>
                <a:cubicBezTo>
                  <a:pt x="656" y="1496"/>
                  <a:pt x="920" y="856"/>
                  <a:pt x="1056" y="640"/>
                </a:cubicBezTo>
                <a:cubicBezTo>
                  <a:pt x="1192" y="424"/>
                  <a:pt x="1208" y="304"/>
                  <a:pt x="1296" y="208"/>
                </a:cubicBezTo>
                <a:cubicBezTo>
                  <a:pt x="1384" y="112"/>
                  <a:pt x="1504" y="0"/>
                  <a:pt x="1584" y="64"/>
                </a:cubicBezTo>
                <a:cubicBezTo>
                  <a:pt x="1664" y="128"/>
                  <a:pt x="1696" y="440"/>
                  <a:pt x="1776" y="592"/>
                </a:cubicBezTo>
                <a:cubicBezTo>
                  <a:pt x="1856" y="744"/>
                  <a:pt x="2016" y="912"/>
                  <a:pt x="2064" y="97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057400" y="4267200"/>
            <a:ext cx="381000" cy="304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5181600" y="3810000"/>
            <a:ext cx="2438400" cy="1905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6019800" y="3886200"/>
            <a:ext cx="914400" cy="1752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2247900" y="3781425"/>
            <a:ext cx="4152900" cy="1962150"/>
            <a:chOff x="1416" y="2382"/>
            <a:chExt cx="2616" cy="1236"/>
          </a:xfrm>
        </p:grpSpPr>
        <p:cxnSp>
          <p:nvCxnSpPr>
            <p:cNvPr id="18442" name="AutoShape 8"/>
            <p:cNvCxnSpPr>
              <a:cxnSpLocks noChangeShapeType="1"/>
              <a:stCxn id="18436" idx="0"/>
              <a:endCxn id="18437" idx="0"/>
            </p:cNvCxnSpPr>
            <p:nvPr/>
          </p:nvCxnSpPr>
          <p:spPr bwMode="auto">
            <a:xfrm rot="-5400000">
              <a:off x="2575" y="1223"/>
              <a:ext cx="297" cy="2616"/>
            </a:xfrm>
            <a:prstGeom prst="curvedConnector3">
              <a:avLst>
                <a:gd name="adj1" fmla="val 142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443" name="AutoShape 9"/>
            <p:cNvCxnSpPr>
              <a:cxnSpLocks noChangeShapeType="1"/>
              <a:stCxn id="18436" idx="4"/>
              <a:endCxn id="18437" idx="4"/>
            </p:cNvCxnSpPr>
            <p:nvPr/>
          </p:nvCxnSpPr>
          <p:spPr bwMode="auto">
            <a:xfrm rot="16200000" flipH="1">
              <a:off x="2359" y="1946"/>
              <a:ext cx="729" cy="2616"/>
            </a:xfrm>
            <a:prstGeom prst="curvedConnector3">
              <a:avLst>
                <a:gd name="adj1" fmla="val 11728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8440" name="Freeform 10"/>
          <p:cNvSpPr>
            <a:spLocks/>
          </p:cNvSpPr>
          <p:nvPr/>
        </p:nvSpPr>
        <p:spPr bwMode="auto">
          <a:xfrm>
            <a:off x="2176463" y="4281488"/>
            <a:ext cx="142875" cy="261937"/>
          </a:xfrm>
          <a:custGeom>
            <a:avLst/>
            <a:gdLst>
              <a:gd name="T0" fmla="*/ 2147483647 w 90"/>
              <a:gd name="T1" fmla="*/ 0 h 165"/>
              <a:gd name="T2" fmla="*/ 0 w 90"/>
              <a:gd name="T3" fmla="*/ 2147483647 h 16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" h="165">
                <a:moveTo>
                  <a:pt x="90" y="0"/>
                </a:moveTo>
                <a:cubicBezTo>
                  <a:pt x="75" y="27"/>
                  <a:pt x="19" y="131"/>
                  <a:pt x="0" y="165"/>
                </a:cubicBezTo>
              </a:path>
            </a:pathLst>
          </a:custGeom>
          <a:noFill/>
          <a:ln w="38100">
            <a:solidFill>
              <a:srgbClr val="3366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552950" cy="2855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Differentiability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09506" y="1356916"/>
            <a:ext cx="5191125" cy="2286000"/>
            <a:chOff x="457200" y="2819400"/>
            <a:chExt cx="8305800" cy="3657600"/>
          </a:xfrm>
        </p:grpSpPr>
        <p:sp>
          <p:nvSpPr>
            <p:cNvPr id="17410" name="Rectangle 2"/>
            <p:cNvSpPr>
              <a:spLocks noChangeArrowheads="1"/>
            </p:cNvSpPr>
            <p:nvPr/>
          </p:nvSpPr>
          <p:spPr bwMode="auto">
            <a:xfrm>
              <a:off x="457200" y="2819400"/>
              <a:ext cx="8305800" cy="3657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411" name="Freeform 5"/>
            <p:cNvSpPr>
              <a:spLocks/>
            </p:cNvSpPr>
            <p:nvPr/>
          </p:nvSpPr>
          <p:spPr bwMode="auto">
            <a:xfrm>
              <a:off x="762000" y="3048000"/>
              <a:ext cx="3276600" cy="2400300"/>
            </a:xfrm>
            <a:custGeom>
              <a:avLst/>
              <a:gdLst>
                <a:gd name="T0" fmla="*/ 0 w 2064"/>
                <a:gd name="T1" fmla="*/ 2147483647 h 1512"/>
                <a:gd name="T2" fmla="*/ 2147483647 w 2064"/>
                <a:gd name="T3" fmla="*/ 2147483647 h 1512"/>
                <a:gd name="T4" fmla="*/ 2147483647 w 2064"/>
                <a:gd name="T5" fmla="*/ 2147483647 h 1512"/>
                <a:gd name="T6" fmla="*/ 2147483647 w 2064"/>
                <a:gd name="T7" fmla="*/ 2147483647 h 1512"/>
                <a:gd name="T8" fmla="*/ 2147483647 w 2064"/>
                <a:gd name="T9" fmla="*/ 2147483647 h 1512"/>
                <a:gd name="T10" fmla="*/ 2147483647 w 2064"/>
                <a:gd name="T11" fmla="*/ 2147483647 h 1512"/>
                <a:gd name="T12" fmla="*/ 2147483647 w 2064"/>
                <a:gd name="T13" fmla="*/ 2147483647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64" h="1512">
                  <a:moveTo>
                    <a:pt x="0" y="688"/>
                  </a:moveTo>
                  <a:cubicBezTo>
                    <a:pt x="152" y="1100"/>
                    <a:pt x="304" y="1512"/>
                    <a:pt x="480" y="1504"/>
                  </a:cubicBezTo>
                  <a:cubicBezTo>
                    <a:pt x="656" y="1496"/>
                    <a:pt x="920" y="856"/>
                    <a:pt x="1056" y="640"/>
                  </a:cubicBezTo>
                  <a:cubicBezTo>
                    <a:pt x="1192" y="424"/>
                    <a:pt x="1208" y="304"/>
                    <a:pt x="1296" y="208"/>
                  </a:cubicBezTo>
                  <a:cubicBezTo>
                    <a:pt x="1384" y="112"/>
                    <a:pt x="1504" y="0"/>
                    <a:pt x="1584" y="64"/>
                  </a:cubicBezTo>
                  <a:cubicBezTo>
                    <a:pt x="1664" y="128"/>
                    <a:pt x="1696" y="440"/>
                    <a:pt x="1776" y="592"/>
                  </a:cubicBezTo>
                  <a:cubicBezTo>
                    <a:pt x="1856" y="744"/>
                    <a:pt x="2016" y="912"/>
                    <a:pt x="2064" y="976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Oval 6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04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3" name="Oval 7"/>
            <p:cNvSpPr>
              <a:spLocks noChangeArrowheads="1"/>
            </p:cNvSpPr>
            <p:nvPr/>
          </p:nvSpPr>
          <p:spPr bwMode="auto">
            <a:xfrm>
              <a:off x="5181600" y="3810000"/>
              <a:ext cx="2438400" cy="19050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4" name="Line 8"/>
            <p:cNvSpPr>
              <a:spLocks noChangeShapeType="1"/>
            </p:cNvSpPr>
            <p:nvPr/>
          </p:nvSpPr>
          <p:spPr bwMode="auto">
            <a:xfrm flipV="1">
              <a:off x="6019800" y="3886200"/>
              <a:ext cx="914400" cy="1752600"/>
            </a:xfrm>
            <a:prstGeom prst="line">
              <a:avLst/>
            </a:pr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5" name="Group 9"/>
            <p:cNvGrpSpPr>
              <a:grpSpLocks/>
            </p:cNvGrpSpPr>
            <p:nvPr/>
          </p:nvGrpSpPr>
          <p:grpSpPr bwMode="auto">
            <a:xfrm>
              <a:off x="2247900" y="3781425"/>
              <a:ext cx="4152900" cy="1962150"/>
              <a:chOff x="1416" y="2382"/>
              <a:chExt cx="2616" cy="1236"/>
            </a:xfrm>
          </p:grpSpPr>
          <p:cxnSp>
            <p:nvCxnSpPr>
              <p:cNvPr id="17418" name="AutoShape 10"/>
              <p:cNvCxnSpPr>
                <a:cxnSpLocks noChangeShapeType="1"/>
                <a:stCxn id="17412" idx="0"/>
                <a:endCxn id="17413" idx="0"/>
              </p:cNvCxnSpPr>
              <p:nvPr/>
            </p:nvCxnSpPr>
            <p:spPr bwMode="auto">
              <a:xfrm rot="-5400000">
                <a:off x="2575" y="1223"/>
                <a:ext cx="297" cy="2616"/>
              </a:xfrm>
              <a:prstGeom prst="curvedConnector3">
                <a:avLst>
                  <a:gd name="adj1" fmla="val 142426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419" name="AutoShape 11"/>
              <p:cNvCxnSpPr>
                <a:cxnSpLocks noChangeShapeType="1"/>
                <a:stCxn id="17412" idx="4"/>
                <a:endCxn id="17413" idx="4"/>
              </p:cNvCxnSpPr>
              <p:nvPr/>
            </p:nvCxnSpPr>
            <p:spPr bwMode="auto">
              <a:xfrm rot="16200000" flipH="1">
                <a:off x="2359" y="1946"/>
                <a:ext cx="729" cy="2616"/>
              </a:xfrm>
              <a:prstGeom prst="curvedConnector3">
                <a:avLst>
                  <a:gd name="adj1" fmla="val 11728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7416" name="Freeform 12"/>
            <p:cNvSpPr>
              <a:spLocks/>
            </p:cNvSpPr>
            <p:nvPr/>
          </p:nvSpPr>
          <p:spPr bwMode="auto">
            <a:xfrm>
              <a:off x="2176463" y="4281488"/>
              <a:ext cx="142875" cy="261937"/>
            </a:xfrm>
            <a:custGeom>
              <a:avLst/>
              <a:gdLst>
                <a:gd name="T0" fmla="*/ 2147483647 w 90"/>
                <a:gd name="T1" fmla="*/ 0 h 165"/>
                <a:gd name="T2" fmla="*/ 0 w 90"/>
                <a:gd name="T3" fmla="*/ 2147483647 h 1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0" h="165">
                  <a:moveTo>
                    <a:pt x="90" y="0"/>
                  </a:moveTo>
                  <a:cubicBezTo>
                    <a:pt x="75" y="27"/>
                    <a:pt x="19" y="131"/>
                    <a:pt x="0" y="165"/>
                  </a:cubicBezTo>
                </a:path>
              </a:pathLst>
            </a:custGeom>
            <a:noFill/>
            <a:ln w="38100">
              <a:solidFill>
                <a:srgbClr val="33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371600" y="4572000"/>
            <a:ext cx="7263202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n-lt"/>
              </a:rPr>
              <a:t>Informal Definition</a:t>
            </a:r>
            <a:r>
              <a:rPr lang="en-US" sz="2400" dirty="0" smtClean="0">
                <a:latin typeface="+mn-lt"/>
              </a:rPr>
              <a:t>:  </a:t>
            </a:r>
            <a:r>
              <a:rPr lang="en-US" sz="2400" dirty="0">
                <a:latin typeface="+mn-lt"/>
              </a:rPr>
              <a:t>When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i="1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is locally linear at </a:t>
            </a:r>
            <a:r>
              <a:rPr lang="en-US" sz="2400" i="1" dirty="0">
                <a:latin typeface="+mn-lt"/>
                <a:cs typeface="Times New Roman" pitchFamily="18" charset="0"/>
              </a:rPr>
              <a:t>x = a</a:t>
            </a:r>
            <a:r>
              <a:rPr lang="en-US" sz="2400" dirty="0">
                <a:latin typeface="+mn-lt"/>
              </a:rPr>
              <a:t>, we have a name for the slope of the line that we see when we zoom in on the graph of </a:t>
            </a:r>
            <a:r>
              <a:rPr lang="en-US" sz="2400" i="1" dirty="0">
                <a:latin typeface="+mn-lt"/>
                <a:cs typeface="Times New Roman" pitchFamily="18" charset="0"/>
              </a:rPr>
              <a:t>f</a:t>
            </a:r>
            <a:r>
              <a:rPr lang="en-US" sz="2400" dirty="0">
                <a:latin typeface="+mn-lt"/>
              </a:rPr>
              <a:t> around the point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, </a:t>
            </a:r>
            <a:r>
              <a:rPr lang="en-US" sz="2400" i="1" dirty="0">
                <a:latin typeface="+mn-lt"/>
                <a:cs typeface="Times New Roman" pitchFamily="18" charset="0"/>
              </a:rPr>
              <a:t>f </a:t>
            </a:r>
            <a:r>
              <a:rPr lang="en-US" sz="2400" dirty="0">
                <a:latin typeface="+mn-lt"/>
                <a:cs typeface="Times New Roman" pitchFamily="18" charset="0"/>
              </a:rPr>
              <a:t>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)).  </a:t>
            </a:r>
            <a:r>
              <a:rPr lang="en-US" sz="2400" dirty="0">
                <a:latin typeface="+mn-lt"/>
              </a:rPr>
              <a:t>This number is called </a:t>
            </a:r>
            <a:r>
              <a:rPr lang="en-US" sz="2400" b="1" dirty="0">
                <a:latin typeface="+mn-lt"/>
              </a:rPr>
              <a:t>the derivative of </a:t>
            </a:r>
            <a:r>
              <a:rPr lang="en-US" sz="2400" b="1" i="1" dirty="0">
                <a:latin typeface="+mn-lt"/>
                <a:cs typeface="Times New Roman" pitchFamily="18" charset="0"/>
              </a:rPr>
              <a:t>f</a:t>
            </a:r>
            <a:r>
              <a:rPr lang="en-US" sz="2400" b="1" dirty="0">
                <a:latin typeface="+mn-lt"/>
              </a:rPr>
              <a:t> at </a:t>
            </a:r>
            <a:r>
              <a:rPr lang="en-US" sz="2400" b="1" i="1" dirty="0">
                <a:latin typeface="+mn-lt"/>
                <a:cs typeface="Times New Roman" pitchFamily="18" charset="0"/>
              </a:rPr>
              <a:t>x </a:t>
            </a:r>
            <a:r>
              <a:rPr lang="en-US" sz="2400" b="1" dirty="0">
                <a:latin typeface="+mn-lt"/>
                <a:cs typeface="Times New Roman" pitchFamily="18" charset="0"/>
              </a:rPr>
              <a:t>= </a:t>
            </a:r>
            <a:r>
              <a:rPr lang="en-US" sz="2400" b="1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>
                <a:latin typeface="+mn-lt"/>
                <a:cs typeface="Times New Roman" pitchFamily="18" charset="0"/>
              </a:rPr>
              <a:t> </a:t>
            </a:r>
            <a:r>
              <a:rPr lang="en-US" sz="2400" dirty="0">
                <a:latin typeface="+mn-lt"/>
              </a:rPr>
              <a:t>and is denoted, symbolically by </a:t>
            </a:r>
            <a:r>
              <a:rPr lang="en-US" sz="2400" i="1" dirty="0">
                <a:latin typeface="+mn-lt"/>
                <a:cs typeface="Times New Roman" pitchFamily="18" charset="0"/>
              </a:rPr>
              <a:t>f </a:t>
            </a:r>
            <a:r>
              <a:rPr lang="en-US" sz="2400" dirty="0">
                <a:latin typeface="+mn-lt"/>
                <a:cs typeface="Times New Roman" pitchFamily="18" charset="0"/>
              </a:rPr>
              <a:t>’(</a:t>
            </a:r>
            <a:r>
              <a:rPr lang="en-US" sz="2400" i="1" dirty="0">
                <a:latin typeface="+mn-lt"/>
                <a:cs typeface="Times New Roman" pitchFamily="18" charset="0"/>
              </a:rPr>
              <a:t>a</a:t>
            </a:r>
            <a:r>
              <a:rPr lang="en-US" sz="2400" dirty="0" smtClean="0">
                <a:latin typeface="+mn-lt"/>
                <a:cs typeface="Times New Roman" pitchFamily="18" charset="0"/>
              </a:rPr>
              <a:t>).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Derivative of </a:t>
            </a:r>
            <a:r>
              <a:rPr lang="en-US" i="1" dirty="0" smtClean="0"/>
              <a:t>f</a:t>
            </a:r>
            <a:r>
              <a:rPr lang="en-US" dirty="0" smtClean="0"/>
              <a:t> at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51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5131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08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734050" y="2589213"/>
            <a:ext cx="2012950" cy="993775"/>
            <a:chOff x="5733535" y="2211858"/>
            <a:chExt cx="2014151" cy="992901"/>
          </a:xfrm>
        </p:grpSpPr>
        <p:sp>
          <p:nvSpPr>
            <p:cNvPr id="6" name="Freeform 5"/>
            <p:cNvSpPr/>
            <p:nvPr/>
          </p:nvSpPr>
          <p:spPr>
            <a:xfrm>
              <a:off x="5733535" y="2211858"/>
              <a:ext cx="1048375" cy="331495"/>
            </a:xfrm>
            <a:custGeom>
              <a:avLst/>
              <a:gdLst>
                <a:gd name="connsiteX0" fmla="*/ 0 w 1767016"/>
                <a:gd name="connsiteY0" fmla="*/ 0 h 704336"/>
                <a:gd name="connsiteX1" fmla="*/ 840260 w 1767016"/>
                <a:gd name="connsiteY1" fmla="*/ 481914 h 704336"/>
                <a:gd name="connsiteX2" fmla="*/ 1025611 w 1767016"/>
                <a:gd name="connsiteY2" fmla="*/ 247136 h 704336"/>
                <a:gd name="connsiteX3" fmla="*/ 1606379 w 1767016"/>
                <a:gd name="connsiteY3" fmla="*/ 543698 h 704336"/>
                <a:gd name="connsiteX4" fmla="*/ 1767016 w 1767016"/>
                <a:gd name="connsiteY4" fmla="*/ 704336 h 704336"/>
                <a:gd name="connsiteX0" fmla="*/ 0 w 1797972"/>
                <a:gd name="connsiteY0" fmla="*/ 0 h 663855"/>
                <a:gd name="connsiteX1" fmla="*/ 840260 w 1797972"/>
                <a:gd name="connsiteY1" fmla="*/ 481914 h 663855"/>
                <a:gd name="connsiteX2" fmla="*/ 1025611 w 1797972"/>
                <a:gd name="connsiteY2" fmla="*/ 247136 h 663855"/>
                <a:gd name="connsiteX3" fmla="*/ 1606379 w 1797972"/>
                <a:gd name="connsiteY3" fmla="*/ 543698 h 663855"/>
                <a:gd name="connsiteX4" fmla="*/ 1797972 w 1797972"/>
                <a:gd name="connsiteY4" fmla="*/ 663855 h 663855"/>
                <a:gd name="connsiteX0" fmla="*/ 0 w 1797972"/>
                <a:gd name="connsiteY0" fmla="*/ 0 h 664552"/>
                <a:gd name="connsiteX1" fmla="*/ 840260 w 1797972"/>
                <a:gd name="connsiteY1" fmla="*/ 481914 h 664552"/>
                <a:gd name="connsiteX2" fmla="*/ 1025611 w 1797972"/>
                <a:gd name="connsiteY2" fmla="*/ 247136 h 664552"/>
                <a:gd name="connsiteX3" fmla="*/ 1606379 w 1797972"/>
                <a:gd name="connsiteY3" fmla="*/ 543698 h 664552"/>
                <a:gd name="connsiteX4" fmla="*/ 1797972 w 1797972"/>
                <a:gd name="connsiteY4" fmla="*/ 663855 h 664552"/>
                <a:gd name="connsiteX0" fmla="*/ 0 w 1797972"/>
                <a:gd name="connsiteY0" fmla="*/ 0 h 663855"/>
                <a:gd name="connsiteX1" fmla="*/ 840260 w 1797972"/>
                <a:gd name="connsiteY1" fmla="*/ 481914 h 663855"/>
                <a:gd name="connsiteX2" fmla="*/ 1025611 w 1797972"/>
                <a:gd name="connsiteY2" fmla="*/ 247136 h 663855"/>
                <a:gd name="connsiteX3" fmla="*/ 1606379 w 1797972"/>
                <a:gd name="connsiteY3" fmla="*/ 543698 h 663855"/>
                <a:gd name="connsiteX4" fmla="*/ 1797972 w 1797972"/>
                <a:gd name="connsiteY4" fmla="*/ 663855 h 66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7972" h="663855">
                  <a:moveTo>
                    <a:pt x="0" y="0"/>
                  </a:moveTo>
                  <a:cubicBezTo>
                    <a:pt x="334662" y="220362"/>
                    <a:pt x="669325" y="440725"/>
                    <a:pt x="840260" y="481914"/>
                  </a:cubicBezTo>
                  <a:cubicBezTo>
                    <a:pt x="1011195" y="523103"/>
                    <a:pt x="897925" y="236839"/>
                    <a:pt x="1025611" y="247136"/>
                  </a:cubicBezTo>
                  <a:cubicBezTo>
                    <a:pt x="1153297" y="257433"/>
                    <a:pt x="1477652" y="474245"/>
                    <a:pt x="1606379" y="543698"/>
                  </a:cubicBezTo>
                  <a:cubicBezTo>
                    <a:pt x="1735106" y="613151"/>
                    <a:pt x="1736574" y="638305"/>
                    <a:pt x="1797972" y="663855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512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8678143"/>
                </p:ext>
              </p:extLst>
            </p:nvPr>
          </p:nvGraphicFramePr>
          <p:xfrm>
            <a:off x="6781800" y="2628942"/>
            <a:ext cx="965886" cy="575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09" name="Equation" r:id="rId6" imgW="660240" imgH="393480" progId="Equation.DSMT4">
                    <p:embed/>
                  </p:oleObj>
                </mc:Choice>
                <mc:Fallback>
                  <p:oleObj name="Equation" r:id="rId6" imgW="6602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2628942"/>
                          <a:ext cx="965886" cy="5758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825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124325" y="2841625"/>
            <a:ext cx="723900" cy="354013"/>
            <a:chOff x="4124325" y="2841625"/>
            <a:chExt cx="723900" cy="354013"/>
          </a:xfrm>
        </p:grpSpPr>
        <p:sp>
          <p:nvSpPr>
            <p:cNvPr id="2" name="Oval 1"/>
            <p:cNvSpPr/>
            <p:nvPr/>
          </p:nvSpPr>
          <p:spPr bwMode="auto">
            <a:xfrm>
              <a:off x="4756150" y="3103563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8625562"/>
                </p:ext>
              </p:extLst>
            </p:nvPr>
          </p:nvGraphicFramePr>
          <p:xfrm>
            <a:off x="4124325" y="2841625"/>
            <a:ext cx="510820" cy="312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99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4325" y="2841625"/>
                          <a:ext cx="510820" cy="31293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850623"/>
              </p:ext>
            </p:extLst>
          </p:nvPr>
        </p:nvGraphicFramePr>
        <p:xfrm>
          <a:off x="5343525" y="1540638"/>
          <a:ext cx="965310" cy="576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0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40638"/>
                        <a:ext cx="965310" cy="576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40197" y="1387400"/>
            <a:ext cx="3546004" cy="1754326"/>
            <a:chOff x="340197" y="1387400"/>
            <a:chExt cx="3546004" cy="1754326"/>
          </a:xfrm>
        </p:grpSpPr>
        <p:sp>
          <p:nvSpPr>
            <p:cNvPr id="16" name="TextBox 15"/>
            <p:cNvSpPr txBox="1"/>
            <p:nvPr/>
          </p:nvSpPr>
          <p:spPr>
            <a:xfrm>
              <a:off x="340197" y="1387400"/>
              <a:ext cx="35460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>
                  <a:latin typeface="+mn-lt"/>
                </a:rPr>
                <a:t>Our slope of       tells us that a change of </a:t>
              </a:r>
              <a:r>
                <a:rPr lang="en-US" sz="2400" dirty="0" smtClean="0">
                  <a:latin typeface="+mn-lt"/>
                  <a:sym typeface="Euclid Extra"/>
                </a:rPr>
                <a:t></a:t>
              </a:r>
              <a:r>
                <a:rPr lang="en-US" sz="2400" i="1" dirty="0" smtClean="0">
                  <a:latin typeface="+mn-lt"/>
                  <a:sym typeface="Euclid Extra"/>
                </a:rPr>
                <a:t>x </a:t>
              </a:r>
              <a:r>
                <a:rPr lang="en-US" sz="2400" dirty="0" smtClean="0">
                  <a:latin typeface="+mn-lt"/>
                  <a:sym typeface="Euclid Extra"/>
                </a:rPr>
                <a:t>in our independent variable . . .  </a:t>
              </a:r>
              <a:endParaRPr lang="en-US" dirty="0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7228624"/>
                </p:ext>
              </p:extLst>
            </p:nvPr>
          </p:nvGraphicFramePr>
          <p:xfrm>
            <a:off x="2089772" y="1463601"/>
            <a:ext cx="270486" cy="548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1" name="Equation" r:id="rId8" imgW="152280" imgH="393480" progId="Equation.DSMT4">
                    <p:embed/>
                  </p:oleObj>
                </mc:Choice>
                <mc:Fallback>
                  <p:oleObj name="Equation" r:id="rId8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089772" y="1463601"/>
                          <a:ext cx="270486" cy="5486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5739455" y="2523269"/>
            <a:ext cx="870895" cy="733425"/>
            <a:chOff x="5739455" y="2523269"/>
            <a:chExt cx="870895" cy="733425"/>
          </a:xfrm>
        </p:grpSpPr>
        <p:cxnSp>
          <p:nvCxnSpPr>
            <p:cNvPr id="22" name="Straight Arrow Connector 21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70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6450" y="2523269"/>
              <a:ext cx="723900" cy="733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" name="Oval 24"/>
          <p:cNvSpPr/>
          <p:nvPr/>
        </p:nvSpPr>
        <p:spPr bwMode="auto">
          <a:xfrm>
            <a:off x="5688012" y="2508188"/>
            <a:ext cx="92075" cy="92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953000" y="3149600"/>
            <a:ext cx="781050" cy="556402"/>
            <a:chOff x="4953000" y="3149600"/>
            <a:chExt cx="781050" cy="55640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048344" y="3244337"/>
              <a:ext cx="5437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  <a:sym typeface="Euclid Extra"/>
                </a:rPr>
                <a:t></a:t>
              </a:r>
              <a:r>
                <a:rPr lang="en-US" sz="2400" i="1" dirty="0">
                  <a:latin typeface="+mn-lt"/>
                  <a:sym typeface="Euclid Extra"/>
                </a:rPr>
                <a:t>x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53000" y="4943565"/>
            <a:ext cx="3721251" cy="1200329"/>
            <a:chOff x="4508349" y="4191001"/>
            <a:chExt cx="3721251" cy="1200329"/>
          </a:xfrm>
        </p:grpSpPr>
        <p:sp>
          <p:nvSpPr>
            <p:cNvPr id="24" name="TextBox 23"/>
            <p:cNvSpPr txBox="1"/>
            <p:nvPr/>
          </p:nvSpPr>
          <p:spPr>
            <a:xfrm>
              <a:off x="4508349" y="4191001"/>
              <a:ext cx="37212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>
                  <a:latin typeface="+mn-lt"/>
                  <a:sym typeface="Euclid Extra"/>
                </a:rPr>
                <a:t>. . .  elicits a change of            in our dependent variable.  </a:t>
              </a:r>
              <a:endParaRPr lang="en-US" dirty="0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303028"/>
                </p:ext>
              </p:extLst>
            </p:nvPr>
          </p:nvGraphicFramePr>
          <p:xfrm>
            <a:off x="7467600" y="4191001"/>
            <a:ext cx="725488" cy="730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02" name="Equation" r:id="rId11" imgW="342720" imgH="393480" progId="Equation.DSMT4">
                    <p:embed/>
                  </p:oleObj>
                </mc:Choice>
                <mc:Fallback>
                  <p:oleObj name="Equation" r:id="rId11" imgW="3427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467600" y="4191001"/>
                          <a:ext cx="725488" cy="730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0672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7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</a:t>
            </a:r>
            <a:r>
              <a:rPr lang="en-US" sz="2400" dirty="0" smtClean="0">
                <a:latin typeface="+mn-lt"/>
              </a:rPr>
              <a:t>will_______. </a:t>
            </a:r>
            <a:endParaRPr lang="en-US" sz="2400" dirty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	</a:t>
            </a:r>
            <a:r>
              <a:rPr lang="en-US" sz="2400" dirty="0" smtClean="0">
                <a:latin typeface="+mn-lt"/>
                <a:sym typeface="Euclid Extra"/>
              </a:rPr>
              <a:t> </a:t>
            </a:r>
            <a:r>
              <a:rPr lang="en-US" sz="2400" dirty="0" smtClean="0">
                <a:latin typeface="+mn-lt"/>
              </a:rPr>
              <a:t>increase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smtClean="0">
                <a:latin typeface="+mn-lt"/>
                <a:sym typeface="Euclid Extra"/>
              </a:rPr>
              <a:t> </a:t>
            </a:r>
            <a:r>
              <a:rPr lang="en-US" sz="2400" dirty="0" smtClean="0">
                <a:latin typeface="+mn-lt"/>
              </a:rPr>
              <a:t>decrease</a:t>
            </a:r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7934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8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16000" y="2081321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4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0672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62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187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</a:t>
            </a:r>
            <a:r>
              <a:rPr lang="en-US" sz="2400" dirty="0" smtClean="0">
                <a:latin typeface="+mn-lt"/>
              </a:rPr>
              <a:t>will 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 smtClean="0">
              <a:latin typeface="+mn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046304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32037" y="4540687"/>
            <a:ext cx="4099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</a:t>
            </a:r>
            <a:r>
              <a:rPr lang="en-US" sz="2400" dirty="0" smtClean="0">
                <a:latin typeface="+mn-lt"/>
              </a:rPr>
              <a:t>will______.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	</a:t>
            </a:r>
            <a:r>
              <a:rPr lang="en-US" sz="2400" dirty="0">
                <a:sym typeface="Euclid Extra"/>
              </a:rPr>
              <a:t>  </a:t>
            </a:r>
            <a:r>
              <a:rPr lang="en-US" sz="2400" dirty="0" smtClean="0">
                <a:sym typeface="Euclid Extra"/>
              </a:rPr>
              <a:t> </a:t>
            </a:r>
            <a:r>
              <a:rPr lang="en-US" sz="2400" dirty="0" smtClean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ncrease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>
                <a:sym typeface="Euclid Extra"/>
              </a:rPr>
              <a:t>  </a:t>
            </a:r>
            <a:r>
              <a:rPr lang="en-US" sz="2400" dirty="0" smtClean="0">
                <a:sym typeface="Euclid Extra"/>
              </a:rPr>
              <a:t> </a:t>
            </a:r>
            <a:r>
              <a:rPr lang="en-US" sz="2400" dirty="0" smtClean="0">
                <a:latin typeface="+mn-lt"/>
              </a:rPr>
              <a:t>decrease</a:t>
            </a:r>
            <a:endParaRPr lang="en-US" sz="2400" dirty="0" smtClean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5180" y="5581889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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0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dirty="0" smtClean="0"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from 2 to </a:t>
            </a:r>
            <a:r>
              <a:rPr lang="en-US" sz="2400" dirty="0" smtClean="0">
                <a:latin typeface="+mn-lt"/>
              </a:rPr>
              <a:t>____. </a:t>
            </a:r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721827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6" imgW="660240" imgH="393480" progId="Equation.DSMT4">
                  <p:embed/>
                </p:oleObj>
              </mc:Choice>
              <mc:Fallback>
                <p:oleObj name="Equation" r:id="rId6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32037" y="4540687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If we decrease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-5,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</a:t>
            </a:r>
            <a:r>
              <a:rPr lang="en-US" sz="2400" dirty="0" smtClean="0">
                <a:latin typeface="+mn-lt"/>
              </a:rPr>
              <a:t>will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decrease </a:t>
            </a:r>
            <a:r>
              <a:rPr lang="en-US" sz="2400" dirty="0" smtClean="0">
                <a:latin typeface="+mn-lt"/>
              </a:rPr>
              <a:t>from </a:t>
            </a:r>
            <a:r>
              <a:rPr lang="en-US" sz="2400" dirty="0" smtClean="0">
                <a:latin typeface="+mn-lt"/>
              </a:rPr>
              <a:t>2 </a:t>
            </a:r>
            <a:r>
              <a:rPr lang="en-US" sz="2400" dirty="0" smtClean="0">
                <a:latin typeface="+mn-lt"/>
              </a:rPr>
              <a:t>to ___. </a:t>
            </a:r>
            <a:endParaRPr lang="en-US" sz="2400" dirty="0" smtClean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3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124325" y="2841625"/>
            <a:ext cx="723900" cy="354013"/>
            <a:chOff x="4124325" y="2841625"/>
            <a:chExt cx="723900" cy="354013"/>
          </a:xfrm>
        </p:grpSpPr>
        <p:sp>
          <p:nvSpPr>
            <p:cNvPr id="2" name="Oval 1"/>
            <p:cNvSpPr/>
            <p:nvPr/>
          </p:nvSpPr>
          <p:spPr bwMode="auto">
            <a:xfrm>
              <a:off x="4756150" y="3103563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4716285"/>
                </p:ext>
              </p:extLst>
            </p:nvPr>
          </p:nvGraphicFramePr>
          <p:xfrm>
            <a:off x="4124325" y="2841625"/>
            <a:ext cx="510820" cy="312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76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4325" y="2841625"/>
                          <a:ext cx="510820" cy="31293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596893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7" name="Equation" r:id="rId6" imgW="660113" imgH="393529" progId="Equation.DSMT4">
                  <p:embed/>
                </p:oleObj>
              </mc:Choice>
              <mc:Fallback>
                <p:oleObj name="Equation" r:id="rId6" imgW="66011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887707" y="3149600"/>
            <a:ext cx="906017" cy="568759"/>
            <a:chOff x="4887707" y="3149600"/>
            <a:chExt cx="906017" cy="568759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887707" y="3256694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  <a:sym typeface="Euclid Extra"/>
                </a:rPr>
                <a:t></a:t>
              </a:r>
              <a:r>
                <a:rPr lang="en-US" sz="2400" i="1" dirty="0" smtClean="0">
                  <a:latin typeface="+mn-lt"/>
                  <a:sym typeface="Euclid Extra"/>
                </a:rPr>
                <a:t>x=</a:t>
              </a:r>
              <a:r>
                <a:rPr lang="en-US" sz="2400" dirty="0">
                  <a:latin typeface="+mn-lt"/>
                  <a:sym typeface="Euclid Extra"/>
                </a:rPr>
                <a:t>3</a:t>
              </a:r>
              <a:endParaRPr lang="en-US" sz="2400" dirty="0">
                <a:latin typeface="+mn-lt"/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429118"/>
              </p:ext>
            </p:extLst>
          </p:nvPr>
        </p:nvGraphicFramePr>
        <p:xfrm>
          <a:off x="5814319" y="2555875"/>
          <a:ext cx="9969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8" name="Equation" r:id="rId8" imgW="469800" imgH="393480" progId="Equation.DSMT4">
                  <p:embed/>
                </p:oleObj>
              </mc:Choice>
              <mc:Fallback>
                <p:oleObj name="Equation" r:id="rId8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14319" y="2555875"/>
                        <a:ext cx="996950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688012" y="2508188"/>
            <a:ext cx="92075" cy="641412"/>
            <a:chOff x="5688012" y="2508188"/>
            <a:chExt cx="92075" cy="641412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5688012" y="2508188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_______ from 2 to ______. </a:t>
            </a:r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247764"/>
              </p:ext>
            </p:extLst>
          </p:nvPr>
        </p:nvGraphicFramePr>
        <p:xfrm>
          <a:off x="6781800" y="2555875"/>
          <a:ext cx="12112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9" name="Equation" r:id="rId10" imgW="571320" imgH="393480" progId="Equation.DSMT4">
                  <p:embed/>
                </p:oleObj>
              </mc:Choice>
              <mc:Fallback>
                <p:oleObj name="Equation" r:id="rId10" imgW="57132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555875"/>
                        <a:ext cx="121126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462578"/>
              </p:ext>
            </p:extLst>
          </p:nvPr>
        </p:nvGraphicFramePr>
        <p:xfrm>
          <a:off x="5143500" y="2208299"/>
          <a:ext cx="5508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0" name="Equation" r:id="rId12" imgW="355320" imgH="203040" progId="Equation.DSMT4">
                  <p:embed/>
                </p:oleObj>
              </mc:Choice>
              <mc:Fallback>
                <p:oleObj name="Equation" r:id="rId12" imgW="35532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208299"/>
                        <a:ext cx="550863" cy="312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93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Functions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78075" y="2252663"/>
            <a:ext cx="3813175" cy="2435225"/>
          </a:xfrm>
          <a:prstGeom prst="line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4381500" y="1828800"/>
            <a:ext cx="0" cy="3200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4191000" y="1782763"/>
            <a:ext cx="0" cy="411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0" name="Group 12"/>
          <p:cNvGrpSpPr>
            <a:grpSpLocks/>
          </p:cNvGrpSpPr>
          <p:nvPr/>
        </p:nvGrpSpPr>
        <p:grpSpPr bwMode="auto">
          <a:xfrm>
            <a:off x="4124325" y="2841625"/>
            <a:ext cx="723900" cy="354013"/>
            <a:chOff x="3703293" y="2780892"/>
            <a:chExt cx="724403" cy="353786"/>
          </a:xfrm>
        </p:grpSpPr>
        <p:sp>
          <p:nvSpPr>
            <p:cNvPr id="2" name="Oval 1"/>
            <p:cNvSpPr/>
            <p:nvPr/>
          </p:nvSpPr>
          <p:spPr>
            <a:xfrm>
              <a:off x="4335557" y="3042662"/>
              <a:ext cx="92139" cy="92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155" name="Object 4"/>
            <p:cNvGraphicFramePr>
              <a:graphicFrameLocks noChangeAspect="1"/>
            </p:cNvGraphicFramePr>
            <p:nvPr/>
          </p:nvGraphicFramePr>
          <p:xfrm>
            <a:off x="3703293" y="2780892"/>
            <a:ext cx="511175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209" name="Equation" r:id="rId4" imgW="330120" imgH="203040" progId="Equation.DSMT4">
                    <p:embed/>
                  </p:oleObj>
                </mc:Choice>
                <mc:Fallback>
                  <p:oleObj name="Equation" r:id="rId4" imgW="3301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293" y="2780892"/>
                          <a:ext cx="511175" cy="312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97652" y="1443672"/>
            <a:ext cx="40995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f we increase our </a:t>
            </a:r>
            <a:r>
              <a:rPr lang="en-US" sz="2400" i="1" dirty="0" smtClean="0">
                <a:latin typeface="+mn-lt"/>
              </a:rPr>
              <a:t>x</a:t>
            </a:r>
            <a:r>
              <a:rPr lang="en-US" sz="2400" dirty="0" smtClean="0">
                <a:latin typeface="+mn-lt"/>
              </a:rPr>
              <a:t>-value from 1 to 4, our </a:t>
            </a:r>
            <a:r>
              <a:rPr lang="en-US" sz="2400" i="1" dirty="0" smtClean="0">
                <a:latin typeface="+mn-lt"/>
              </a:rPr>
              <a:t>y</a:t>
            </a:r>
            <a:r>
              <a:rPr lang="en-US" sz="2400" dirty="0" smtClean="0">
                <a:latin typeface="+mn-lt"/>
              </a:rPr>
              <a:t>-value will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increase</a:t>
            </a:r>
            <a:r>
              <a:rPr lang="en-US" sz="2400" dirty="0" smtClean="0">
                <a:latin typeface="+mn-lt"/>
              </a:rPr>
              <a:t> from 2 to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4</a:t>
            </a:r>
            <a:r>
              <a:rPr lang="en-US" sz="2400" dirty="0" smtClean="0">
                <a:latin typeface="+mn-lt"/>
              </a:rPr>
              <a:t>. 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717318"/>
              </p:ext>
            </p:extLst>
          </p:nvPr>
        </p:nvGraphicFramePr>
        <p:xfrm>
          <a:off x="5343525" y="1539875"/>
          <a:ext cx="9652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0" name="Equation" r:id="rId6" imgW="660113" imgH="393529" progId="Equation.DSMT4">
                  <p:embed/>
                </p:oleObj>
              </mc:Choice>
              <mc:Fallback>
                <p:oleObj name="Equation" r:id="rId6" imgW="66011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539875"/>
                        <a:ext cx="9652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953000" y="2208213"/>
            <a:ext cx="827087" cy="941387"/>
            <a:chOff x="4953000" y="2208213"/>
            <a:chExt cx="827087" cy="941387"/>
          </a:xfrm>
        </p:grpSpPr>
        <p:cxnSp>
          <p:nvCxnSpPr>
            <p:cNvPr id="13" name="Straight Arrow Connector 12"/>
            <p:cNvCxnSpPr/>
            <p:nvPr/>
          </p:nvCxnSpPr>
          <p:spPr>
            <a:xfrm rot="16200000">
              <a:off x="5465135" y="2875280"/>
              <a:ext cx="5486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53000" y="3149600"/>
              <a:ext cx="781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 bwMode="auto">
            <a:xfrm>
              <a:off x="5688012" y="2508188"/>
              <a:ext cx="92075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9212863"/>
                </p:ext>
              </p:extLst>
            </p:nvPr>
          </p:nvGraphicFramePr>
          <p:xfrm>
            <a:off x="5143500" y="2208213"/>
            <a:ext cx="55086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211" name="Equation" r:id="rId8" imgW="355320" imgH="203040" progId="Equation.DSMT4">
                    <p:embed/>
                  </p:oleObj>
                </mc:Choice>
                <mc:Fallback>
                  <p:oleObj name="Equation" r:id="rId8" imgW="355320" imgH="20304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500" y="2208213"/>
                          <a:ext cx="550863" cy="3127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7675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3083</TotalTime>
  <Words>1465</Words>
  <Application>Microsoft Office PowerPoint</Application>
  <PresentationFormat>On-screen Show (4:3)</PresentationFormat>
  <Paragraphs>111</Paragraphs>
  <Slides>25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Equation</vt:lpstr>
      <vt:lpstr>MathType 6.0 Equation</vt:lpstr>
      <vt:lpstr>Linearity and Local Linearity 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Linear Functions</vt:lpstr>
      <vt:lpstr>A nice curvy graph</vt:lpstr>
      <vt:lpstr>A nice curvy graph</vt:lpstr>
      <vt:lpstr>Zooming</vt:lpstr>
      <vt:lpstr>“Zooming In”</vt:lpstr>
      <vt:lpstr>“Zooming In”</vt:lpstr>
      <vt:lpstr>“Zooming In”</vt:lpstr>
      <vt:lpstr>“Zooming In”</vt:lpstr>
      <vt:lpstr>“Zooming In”</vt:lpstr>
      <vt:lpstr>Typical Behavior</vt:lpstr>
      <vt:lpstr>In general. . .</vt:lpstr>
      <vt:lpstr>PowerPoint Presentation</vt:lpstr>
      <vt:lpstr>Local Linearity</vt:lpstr>
      <vt:lpstr>PowerPoint Presentation</vt:lpstr>
      <vt:lpstr>The Derivative of f at a 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and Information Services</dc:creator>
  <cp:lastModifiedBy>Windows User</cp:lastModifiedBy>
  <cp:revision>111</cp:revision>
  <dcterms:created xsi:type="dcterms:W3CDTF">2004-09-08T13:07:48Z</dcterms:created>
  <dcterms:modified xsi:type="dcterms:W3CDTF">2013-09-09T10:04:03Z</dcterms:modified>
</cp:coreProperties>
</file>